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7" r:id="rId2"/>
    <p:sldId id="264" r:id="rId3"/>
    <p:sldId id="269" r:id="rId4"/>
    <p:sldId id="265" r:id="rId5"/>
    <p:sldId id="271" r:id="rId6"/>
    <p:sldId id="266" r:id="rId7"/>
    <p:sldId id="272" r:id="rId8"/>
    <p:sldId id="275" r:id="rId9"/>
    <p:sldId id="303" r:id="rId10"/>
    <p:sldId id="304" r:id="rId11"/>
    <p:sldId id="305" r:id="rId12"/>
    <p:sldId id="306" r:id="rId13"/>
    <p:sldId id="307" r:id="rId14"/>
    <p:sldId id="311" r:id="rId15"/>
    <p:sldId id="312" r:id="rId16"/>
    <p:sldId id="308" r:id="rId17"/>
    <p:sldId id="277" r:id="rId18"/>
    <p:sldId id="278" r:id="rId19"/>
    <p:sldId id="319" r:id="rId20"/>
    <p:sldId id="313" r:id="rId21"/>
    <p:sldId id="317" r:id="rId22"/>
    <p:sldId id="318" r:id="rId23"/>
    <p:sldId id="314" r:id="rId24"/>
    <p:sldId id="280" r:id="rId25"/>
    <p:sldId id="315" r:id="rId26"/>
    <p:sldId id="316" r:id="rId27"/>
    <p:sldId id="279" r:id="rId28"/>
    <p:sldId id="281" r:id="rId29"/>
    <p:sldId id="282" r:id="rId30"/>
    <p:sldId id="283" r:id="rId31"/>
    <p:sldId id="284" r:id="rId32"/>
    <p:sldId id="285" r:id="rId33"/>
    <p:sldId id="321" r:id="rId34"/>
    <p:sldId id="324" r:id="rId35"/>
    <p:sldId id="326" r:id="rId36"/>
    <p:sldId id="325" r:id="rId37"/>
    <p:sldId id="320" r:id="rId38"/>
    <p:sldId id="329" r:id="rId39"/>
    <p:sldId id="327" r:id="rId40"/>
    <p:sldId id="328" r:id="rId41"/>
    <p:sldId id="330" r:id="rId42"/>
    <p:sldId id="331" r:id="rId43"/>
    <p:sldId id="336" r:id="rId44"/>
    <p:sldId id="332" r:id="rId45"/>
    <p:sldId id="333" r:id="rId46"/>
    <p:sldId id="334" r:id="rId47"/>
    <p:sldId id="335" r:id="rId48"/>
    <p:sldId id="296" r:id="rId49"/>
    <p:sldId id="29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595959"/>
    <a:srgbClr val="E6E6E6"/>
    <a:srgbClr val="F5ECD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 snapToGrid="0">
      <p:cViewPr varScale="1">
        <p:scale>
          <a:sx n="122" d="100"/>
          <a:sy n="122" d="100"/>
        </p:scale>
        <p:origin x="-96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1A6C5-13E8-47E2-872F-28807B9FA425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B0CE8-BE65-4F6C-9B2A-65E741AE8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7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B0CE8-BE65-4F6C-9B2A-65E741AE8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6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B0CE8-BE65-4F6C-9B2A-65E741AE8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49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B0CE8-BE65-4F6C-9B2A-65E741AE862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9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14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112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53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1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09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4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5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9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4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56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1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EDFC4"/>
          </a:fgClr>
          <a:bgClr>
            <a:srgbClr val="F5ECDB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14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23" Type="http://schemas.openxmlformats.org/officeDocument/2006/relationships/image" Target="../media/image21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모서리가 둥근 사각형 4">
            <a:extLst>
              <a:ext uri="{FF2B5EF4-FFF2-40B4-BE49-F238E27FC236}">
                <a16:creationId xmlns:a16="http://schemas.microsoft.com/office/drawing/2014/main" xmlns="" id="{CF9FA4D4-06FB-4650-93EF-D273DEF7CB43}"/>
              </a:ext>
            </a:extLst>
          </p:cNvPr>
          <p:cNvSpPr/>
          <p:nvPr/>
        </p:nvSpPr>
        <p:spPr>
          <a:xfrm>
            <a:off x="2343125" y="1663316"/>
            <a:ext cx="7596000" cy="699580"/>
          </a:xfrm>
          <a:prstGeom prst="rect">
            <a:avLst/>
          </a:prstGeom>
          <a:solidFill>
            <a:srgbClr val="F89403"/>
          </a:solidFill>
          <a:ln w="127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en-US" altLang="ko-KR" b="1" dirty="0">
                <a:latin typeface="+mj-lt"/>
                <a:ea typeface="배달의민족 한나체 Pro" panose="020B0600000101010101" pitchFamily="50" charset="-127"/>
              </a:rPr>
              <a:t>[</a:t>
            </a:r>
            <a:r>
              <a:rPr lang="ko-KR" altLang="en-US" b="1" dirty="0">
                <a:latin typeface="+mj-lt"/>
                <a:ea typeface="배달의민족 한나체 Pro" panose="020B0600000101010101" pitchFamily="50" charset="-127"/>
              </a:rPr>
              <a:t>디지털컨버전스</a:t>
            </a:r>
            <a:r>
              <a:rPr lang="en-US" altLang="ko-KR" b="1" dirty="0">
                <a:latin typeface="+mj-lt"/>
                <a:ea typeface="배달의민족 한나체 Pro" panose="020B0600000101010101" pitchFamily="50" charset="-127"/>
              </a:rPr>
              <a:t>]Open API</a:t>
            </a:r>
            <a:r>
              <a:rPr lang="ko-KR" altLang="en-US" b="1" dirty="0">
                <a:latin typeface="+mj-lt"/>
                <a:ea typeface="배달의민족 한나체 Pro" panose="020B0600000101010101" pitchFamily="50" charset="-127"/>
              </a:rPr>
              <a:t>활용 자바</a:t>
            </a:r>
            <a:r>
              <a:rPr lang="en-US" altLang="ko-KR" b="1" dirty="0">
                <a:latin typeface="+mj-lt"/>
                <a:ea typeface="배달의민족 한나체 Pro" panose="020B0600000101010101" pitchFamily="50" charset="-127"/>
              </a:rPr>
              <a:t>(JAVA) </a:t>
            </a:r>
            <a:r>
              <a:rPr lang="ko-KR" altLang="en-US" b="1" dirty="0">
                <a:latin typeface="+mj-lt"/>
                <a:ea typeface="배달의민족 한나체 Pro" panose="020B0600000101010101" pitchFamily="50" charset="-127"/>
              </a:rPr>
              <a:t>안드로이드 웹 </a:t>
            </a:r>
            <a:r>
              <a:rPr lang="en-US" altLang="ko-KR" b="1" dirty="0">
                <a:latin typeface="+mj-lt"/>
                <a:ea typeface="배달의민족 한나체 Pro" panose="020B0600000101010101" pitchFamily="50" charset="-127"/>
              </a:rPr>
              <a:t>&amp; </a:t>
            </a:r>
            <a:r>
              <a:rPr lang="ko-KR" altLang="en-US" b="1" dirty="0">
                <a:latin typeface="+mj-lt"/>
                <a:ea typeface="배달의민족 한나체 Pro" panose="020B0600000101010101" pitchFamily="50" charset="-127"/>
              </a:rPr>
              <a:t>앱 개발자</a:t>
            </a:r>
            <a:r>
              <a:rPr lang="en-US" altLang="ko-KR" b="1" dirty="0">
                <a:latin typeface="+mj-lt"/>
                <a:ea typeface="배달의민족 한나체 Pro" panose="020B0600000101010101" pitchFamily="50" charset="-127"/>
              </a:rPr>
              <a:t>A</a:t>
            </a:r>
            <a:endParaRPr lang="en-US" altLang="ko-KR" sz="800" b="1" dirty="0">
              <a:solidFill>
                <a:prstClr val="white"/>
              </a:solidFill>
              <a:latin typeface="+mj-lt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2343125" y="2345500"/>
            <a:ext cx="75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 smtClean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TEAM</a:t>
            </a:r>
            <a:r>
              <a:rPr lang="en-US" altLang="ko-KR" sz="6000" b="1" dirty="0" smtClean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 Ezen Bye</a:t>
            </a:r>
            <a:endParaRPr lang="en-US" altLang="ko-KR" sz="6000" b="1" dirty="0">
              <a:ln w="15875">
                <a:solidFill>
                  <a:prstClr val="white"/>
                </a:solidFill>
              </a:ln>
              <a:solidFill>
                <a:srgbClr val="44546A">
                  <a:lumMod val="75000"/>
                </a:srgbClr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altLang="ko-KR" sz="6000" b="1" dirty="0" smtClean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6000" b="1" dirty="0" smtClean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4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939125" y="3314996"/>
            <a:ext cx="2236249" cy="17396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-16626" y="3314996"/>
            <a:ext cx="2359751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0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309816" y="2225949"/>
            <a:ext cx="1454974" cy="1328140"/>
          </a:xfrm>
          <a:prstGeom prst="round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8C7E67-74DA-485F-A8AE-DA8FD6F1B699}"/>
              </a:ext>
            </a:extLst>
          </p:cNvPr>
          <p:cNvSpPr txBox="1"/>
          <p:nvPr/>
        </p:nvSpPr>
        <p:spPr>
          <a:xfrm>
            <a:off x="3144538" y="3926997"/>
            <a:ext cx="578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 과정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88F4D3-0ADC-4F16-971A-421323FED2ED}"/>
              </a:ext>
            </a:extLst>
          </p:cNvPr>
          <p:cNvSpPr txBox="1"/>
          <p:nvPr/>
        </p:nvSpPr>
        <p:spPr>
          <a:xfrm>
            <a:off x="5744594" y="24283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0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64023" y="94766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http://192.168.0.166:8080/controller/index.do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과정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DB7F077-352A-497B-ABD2-552A30E6C083}"/>
              </a:ext>
            </a:extLst>
          </p:cNvPr>
          <p:cNvSpPr/>
          <p:nvPr/>
        </p:nvSpPr>
        <p:spPr>
          <a:xfrm>
            <a:off x="3069727" y="4643804"/>
            <a:ext cx="2916465" cy="1468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/>
              <a:t>기능 구현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F187581-9EB6-48DE-BC01-8396AD11AEF6}"/>
              </a:ext>
            </a:extLst>
          </p:cNvPr>
          <p:cNvSpPr/>
          <p:nvPr/>
        </p:nvSpPr>
        <p:spPr>
          <a:xfrm>
            <a:off x="757848" y="2346894"/>
            <a:ext cx="2916465" cy="14682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/>
              <a:t>프로젝트 주제 선정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요구 사항 도출 및 분석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3E3EA9C-E97C-4E34-9219-4C82CD32DAE3}"/>
              </a:ext>
            </a:extLst>
          </p:cNvPr>
          <p:cNvSpPr/>
          <p:nvPr/>
        </p:nvSpPr>
        <p:spPr>
          <a:xfrm>
            <a:off x="4372586" y="2346894"/>
            <a:ext cx="2916465" cy="14682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/>
              <a:t>자료 수집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화면 설계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스토리보드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DB</a:t>
            </a:r>
            <a:r>
              <a:rPr lang="ko-KR" altLang="en-US" sz="1600" dirty="0" smtClean="0"/>
              <a:t>설계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C8522BF-0C39-4572-9683-AB4BBC5F47C4}"/>
              </a:ext>
            </a:extLst>
          </p:cNvPr>
          <p:cNvSpPr/>
          <p:nvPr/>
        </p:nvSpPr>
        <p:spPr>
          <a:xfrm>
            <a:off x="7987324" y="2346894"/>
            <a:ext cx="2916465" cy="14682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/>
              <a:t>화면 구현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8D89E178-E554-4B24-B0D3-027D9D52E4A1}"/>
              </a:ext>
            </a:extLst>
          </p:cNvPr>
          <p:cNvSpPr/>
          <p:nvPr/>
        </p:nvSpPr>
        <p:spPr>
          <a:xfrm>
            <a:off x="6684465" y="4643804"/>
            <a:ext cx="2916465" cy="1468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/>
              <a:t>테스트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디버깅</a:t>
            </a:r>
            <a:endParaRPr lang="en-US" altLang="ko-KR" sz="1600" dirty="0" smtClean="0"/>
          </a:p>
          <a:p>
            <a:pPr algn="ctr"/>
            <a:r>
              <a:rPr lang="ko-KR" altLang="en-US" sz="1600" smtClean="0"/>
              <a:t>발표 자료 준비</a:t>
            </a:r>
            <a:endParaRPr lang="ko-KR" altLang="en-US" sz="160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xmlns="" id="{0754D632-2249-4BD8-822D-917FBCFB8FA6}"/>
              </a:ext>
            </a:extLst>
          </p:cNvPr>
          <p:cNvSpPr txBox="1"/>
          <p:nvPr/>
        </p:nvSpPr>
        <p:spPr>
          <a:xfrm>
            <a:off x="1278964" y="397639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21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~ 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27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xmlns="" id="{0754D632-2249-4BD8-822D-917FBCFB8FA6}"/>
              </a:ext>
            </a:extLst>
          </p:cNvPr>
          <p:cNvSpPr txBox="1"/>
          <p:nvPr/>
        </p:nvSpPr>
        <p:spPr>
          <a:xfrm>
            <a:off x="4893702" y="397639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28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~ 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xmlns="" id="{0754D632-2249-4BD8-822D-917FBCFB8FA6}"/>
              </a:ext>
            </a:extLst>
          </p:cNvPr>
          <p:cNvSpPr txBox="1"/>
          <p:nvPr/>
        </p:nvSpPr>
        <p:spPr>
          <a:xfrm>
            <a:off x="8558134" y="3976399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14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~ 4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xmlns="" id="{0754D632-2249-4BD8-822D-917FBCFB8FA6}"/>
              </a:ext>
            </a:extLst>
          </p:cNvPr>
          <p:cNvSpPr txBox="1"/>
          <p:nvPr/>
        </p:nvSpPr>
        <p:spPr>
          <a:xfrm>
            <a:off x="3590843" y="6175128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28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~ 4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24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xmlns="" id="{0754D632-2249-4BD8-822D-917FBCFB8FA6}"/>
              </a:ext>
            </a:extLst>
          </p:cNvPr>
          <p:cNvSpPr txBox="1"/>
          <p:nvPr/>
        </p:nvSpPr>
        <p:spPr>
          <a:xfrm>
            <a:off x="7205581" y="6175128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25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~ 4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27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333" y="2100418"/>
            <a:ext cx="578155" cy="5608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083508" y="2100418"/>
            <a:ext cx="578155" cy="5608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698246" y="2100418"/>
            <a:ext cx="578155" cy="5608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780649" y="4363374"/>
            <a:ext cx="578155" cy="5608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95387" y="4363374"/>
            <a:ext cx="578155" cy="5608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9" y="1354766"/>
            <a:ext cx="39096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595959"/>
                </a:solidFill>
              </a:rPr>
              <a:t> 개발 기간 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: 2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월 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21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일 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~ 4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월 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27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일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80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http://192.168.0.166:8080/controller/index.do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과정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8" y="1354766"/>
            <a:ext cx="4293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프로젝트 주제 선정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,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요구사항 도출 및 분석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0982" y="2130343"/>
            <a:ext cx="4450104" cy="5864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요구 사항 정의서</a:t>
            </a:r>
            <a:r>
              <a:rPr lang="en-US" altLang="ko-KR" sz="2000" dirty="0" smtClean="0"/>
              <a:t>&amp;</a:t>
            </a:r>
            <a:r>
              <a:rPr lang="ko-KR" altLang="en-US" sz="2000" dirty="0" smtClean="0"/>
              <a:t>수행 계획서 작성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2" y="2986555"/>
            <a:ext cx="5879873" cy="3111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06" y="2868242"/>
            <a:ext cx="7055403" cy="3348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059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64023" y="633092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http://</a:t>
            </a:r>
            <a:r>
              <a:rPr lang="en-US" altLang="ko-KR" dirty="0" smtClean="0">
                <a:solidFill>
                  <a:prstClr val="white"/>
                </a:solidFill>
              </a:rPr>
              <a:t>192.168.0.166:8080/controller/index.do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과정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8" y="1354766"/>
            <a:ext cx="4293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요구사항 정의서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135384"/>
              </p:ext>
            </p:extLst>
          </p:nvPr>
        </p:nvGraphicFramePr>
        <p:xfrm>
          <a:off x="603456" y="2076704"/>
          <a:ext cx="4938020" cy="1801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069">
                  <a:extLst>
                    <a:ext uri="{9D8B030D-6E8A-4147-A177-3AD203B41FA5}">
                      <a16:colId xmlns:a16="http://schemas.microsoft.com/office/drawing/2014/main" xmlns="" val="355026607"/>
                    </a:ext>
                  </a:extLst>
                </a:gridCol>
                <a:gridCol w="466459">
                  <a:extLst>
                    <a:ext uri="{9D8B030D-6E8A-4147-A177-3AD203B41FA5}">
                      <a16:colId xmlns:a16="http://schemas.microsoft.com/office/drawing/2014/main" xmlns="" val="341980245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2599347818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1825296034"/>
                    </a:ext>
                  </a:extLst>
                </a:gridCol>
              </a:tblGrid>
              <a:tr h="6006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 smtClean="0">
                          <a:effectLst/>
                        </a:rPr>
                        <a:t>메인 페이지</a:t>
                      </a:r>
                      <a:endParaRPr lang="ko-KR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배너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6202780"/>
                  </a:ext>
                </a:extLst>
              </a:tr>
              <a:tr h="600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인기메뉴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6780390"/>
                  </a:ext>
                </a:extLst>
              </a:tr>
              <a:tr h="600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베스트레시피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4868963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502403"/>
              </p:ext>
            </p:extLst>
          </p:nvPr>
        </p:nvGraphicFramePr>
        <p:xfrm>
          <a:off x="603456" y="4154741"/>
          <a:ext cx="4938020" cy="1801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0544">
                  <a:extLst>
                    <a:ext uri="{9D8B030D-6E8A-4147-A177-3AD203B41FA5}">
                      <a16:colId xmlns:a16="http://schemas.microsoft.com/office/drawing/2014/main" xmlns="" val="163684105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xmlns="" val="222916306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xmlns="" val="82030344"/>
                    </a:ext>
                  </a:extLst>
                </a:gridCol>
                <a:gridCol w="3074501">
                  <a:extLst>
                    <a:ext uri="{9D8B030D-6E8A-4147-A177-3AD203B41FA5}">
                      <a16:colId xmlns:a16="http://schemas.microsoft.com/office/drawing/2014/main" xmlns="" val="2365414954"/>
                    </a:ext>
                  </a:extLst>
                </a:gridCol>
              </a:tblGrid>
              <a:tr h="45045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</a:rPr>
                        <a:t>회원</a:t>
                      </a:r>
                      <a:endParaRPr lang="ko-KR" alt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로그인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2199859"/>
                  </a:ext>
                </a:extLst>
              </a:tr>
              <a:tr h="450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로그아웃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7046973"/>
                  </a:ext>
                </a:extLst>
              </a:tr>
              <a:tr h="450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회원가입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5669310"/>
                  </a:ext>
                </a:extLst>
              </a:tr>
              <a:tr h="450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아이디</a:t>
                      </a:r>
                      <a:r>
                        <a:rPr lang="en-US" altLang="ko-KR" sz="1800" u="none" strike="noStrike" dirty="0">
                          <a:effectLst/>
                        </a:rPr>
                        <a:t>&amp;</a:t>
                      </a:r>
                      <a:r>
                        <a:rPr lang="ko-KR" altLang="en-US" sz="1800" u="none" strike="noStrike" dirty="0">
                          <a:effectLst/>
                        </a:rPr>
                        <a:t>비밀번호 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2479906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021607"/>
              </p:ext>
            </p:extLst>
          </p:nvPr>
        </p:nvGraphicFramePr>
        <p:xfrm>
          <a:off x="5880909" y="2076704"/>
          <a:ext cx="4938020" cy="1802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838791269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3304012837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3007997159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272282361"/>
                    </a:ext>
                  </a:extLst>
                </a:gridCol>
              </a:tblGrid>
              <a:tr h="36059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</a:t>
                      </a:r>
                      <a:br>
                        <a:rPr lang="ko-KR" altLang="en-US" sz="1800" u="none" strike="noStrike" dirty="0">
                          <a:effectLst/>
                        </a:rPr>
                      </a:br>
                      <a:r>
                        <a:rPr lang="ko-KR" altLang="en-US" sz="1800" u="none" strike="noStrike" dirty="0">
                          <a:effectLst/>
                        </a:rPr>
                        <a:t>조회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3</a:t>
                      </a:r>
                      <a:endParaRPr lang="en-US" altLang="ko-KR" sz="20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 </a:t>
                      </a:r>
                      <a:r>
                        <a:rPr lang="ko-KR" altLang="en-US" sz="1800" u="none" strike="noStrike" dirty="0" smtClean="0">
                          <a:effectLst/>
                        </a:rPr>
                        <a:t>보관 분류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9861862"/>
                  </a:ext>
                </a:extLst>
              </a:tr>
              <a:tr h="36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 분류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4253535"/>
                  </a:ext>
                </a:extLst>
              </a:tr>
              <a:tr h="36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 구매정보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8344352"/>
                  </a:ext>
                </a:extLst>
              </a:tr>
              <a:tr h="36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무료배송 상품 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4780893"/>
                  </a:ext>
                </a:extLst>
              </a:tr>
              <a:tr h="36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장바구니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853749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92465"/>
              </p:ext>
            </p:extLst>
          </p:nvPr>
        </p:nvGraphicFramePr>
        <p:xfrm>
          <a:off x="5880909" y="4154741"/>
          <a:ext cx="4932603" cy="1988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213">
                  <a:extLst>
                    <a:ext uri="{9D8B030D-6E8A-4147-A177-3AD203B41FA5}">
                      <a16:colId xmlns:a16="http://schemas.microsoft.com/office/drawing/2014/main" xmlns="" val="3818313548"/>
                    </a:ext>
                  </a:extLst>
                </a:gridCol>
                <a:gridCol w="467783">
                  <a:extLst>
                    <a:ext uri="{9D8B030D-6E8A-4147-A177-3AD203B41FA5}">
                      <a16:colId xmlns:a16="http://schemas.microsoft.com/office/drawing/2014/main" xmlns="" val="2944593414"/>
                    </a:ext>
                  </a:extLst>
                </a:gridCol>
                <a:gridCol w="467783">
                  <a:extLst>
                    <a:ext uri="{9D8B030D-6E8A-4147-A177-3AD203B41FA5}">
                      <a16:colId xmlns:a16="http://schemas.microsoft.com/office/drawing/2014/main" xmlns="" val="686080092"/>
                    </a:ext>
                  </a:extLst>
                </a:gridCol>
                <a:gridCol w="3069824">
                  <a:extLst>
                    <a:ext uri="{9D8B030D-6E8A-4147-A177-3AD203B41FA5}">
                      <a16:colId xmlns:a16="http://schemas.microsoft.com/office/drawing/2014/main" xmlns="" val="2577478146"/>
                    </a:ext>
                  </a:extLst>
                </a:gridCol>
              </a:tblGrid>
              <a:tr h="33147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effectLst/>
                        </a:rPr>
                        <a:t>상품</a:t>
                      </a:r>
                      <a:endParaRPr lang="en-US" altLang="ko-KR" sz="1800" u="none" strike="noStrike" baseline="0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600" u="none" strike="noStrike" dirty="0" smtClean="0">
                          <a:effectLst/>
                        </a:rPr>
                        <a:t>상세 조회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4</a:t>
                      </a:r>
                      <a:endParaRPr lang="en-US" altLang="ko-KR" sz="20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 복수 선택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6201800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1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서브 메뉴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6783117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사진 리뷰 조회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1238127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장바구니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163489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1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effectLst/>
                        </a:rPr>
                        <a:t>찜 목록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7530465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effectLst/>
                        </a:rPr>
                        <a:t>바로 구매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7474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5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64023" y="633092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http://</a:t>
            </a:r>
            <a:r>
              <a:rPr lang="en-US" altLang="ko-KR" dirty="0" smtClean="0">
                <a:solidFill>
                  <a:prstClr val="white"/>
                </a:solidFill>
              </a:rPr>
              <a:t>192.168.0.166:8080/controller/index.do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과정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8" y="1354766"/>
            <a:ext cx="4293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요구사항 정의서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17752"/>
              </p:ext>
            </p:extLst>
          </p:nvPr>
        </p:nvGraphicFramePr>
        <p:xfrm>
          <a:off x="603456" y="2238629"/>
          <a:ext cx="4938020" cy="176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294054535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2095123754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2412504279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948195710"/>
                    </a:ext>
                  </a:extLst>
                </a:gridCol>
              </a:tblGrid>
              <a:tr h="35315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장바구니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 </a:t>
                      </a:r>
                      <a:r>
                        <a:rPr lang="ko-KR" altLang="en-US" sz="1800" u="none" strike="noStrike" dirty="0" smtClean="0">
                          <a:effectLst/>
                        </a:rPr>
                        <a:t>보관 분류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886298"/>
                  </a:ext>
                </a:extLst>
              </a:tr>
              <a:tr h="353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 구매 및 삭제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9729975"/>
                  </a:ext>
                </a:extLst>
              </a:tr>
              <a:tr h="353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 개별 구매 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1741770"/>
                  </a:ext>
                </a:extLst>
              </a:tr>
              <a:tr h="353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 결제 금액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4294066"/>
                  </a:ext>
                </a:extLst>
              </a:tr>
              <a:tr h="353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 삭제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019573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126487"/>
              </p:ext>
            </p:extLst>
          </p:nvPr>
        </p:nvGraphicFramePr>
        <p:xfrm>
          <a:off x="603456" y="4229876"/>
          <a:ext cx="4938020" cy="1657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2594696200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2328503350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514955789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3858783482"/>
                    </a:ext>
                  </a:extLst>
                </a:gridCol>
              </a:tblGrid>
              <a:tr h="3314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상품구매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6</a:t>
                      </a:r>
                      <a:endParaRPr lang="en-US" altLang="ko-KR" sz="20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이용약관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9879409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구매정보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4074134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포인트</a:t>
                      </a:r>
                      <a:r>
                        <a:rPr lang="en-US" altLang="ko-KR" sz="1800" u="none" strike="noStrike" dirty="0">
                          <a:effectLst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</a:rPr>
                        <a:t>쿠폰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8318413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주소지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8950257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결제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169465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19224"/>
              </p:ext>
            </p:extLst>
          </p:nvPr>
        </p:nvGraphicFramePr>
        <p:xfrm>
          <a:off x="6011602" y="2238629"/>
          <a:ext cx="4938020" cy="380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1421011606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220267807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3912140307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812131750"/>
                    </a:ext>
                  </a:extLst>
                </a:gridCol>
              </a:tblGrid>
              <a:tr h="3808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altLang="ko-KR" sz="20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1</a:t>
                      </a:r>
                      <a:endParaRPr lang="en-US" altLang="ko-KR" sz="16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effectLst/>
                        </a:rPr>
                        <a:t>공지사항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849116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157648"/>
              </p:ext>
            </p:extLst>
          </p:nvPr>
        </p:nvGraphicFramePr>
        <p:xfrm>
          <a:off x="6011602" y="2947211"/>
          <a:ext cx="4938020" cy="1988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2275236249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1071536260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2542739324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1672675987"/>
                    </a:ext>
                  </a:extLst>
                </a:gridCol>
              </a:tblGrid>
              <a:tr h="33147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effectLst/>
                        </a:rPr>
                        <a:t>유저 레시피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8</a:t>
                      </a:r>
                      <a:endParaRPr lang="en-US" altLang="ko-KR" sz="20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레시피 정렬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2624879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레시피 작성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061753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상품선택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5078413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추천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0490178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레시피 수정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0178916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레시피 삭제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631524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643429"/>
              </p:ext>
            </p:extLst>
          </p:nvPr>
        </p:nvGraphicFramePr>
        <p:xfrm>
          <a:off x="6011602" y="5224286"/>
          <a:ext cx="4938020" cy="662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196224466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2431188397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186501560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1601710384"/>
                    </a:ext>
                  </a:extLst>
                </a:gridCol>
              </a:tblGrid>
              <a:tr h="3314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이벤트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9</a:t>
                      </a:r>
                      <a:endParaRPr lang="en-US" altLang="ko-KR" sz="20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이벤트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4771475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중복참여방지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6829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76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64023" y="633092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http://</a:t>
            </a:r>
            <a:r>
              <a:rPr lang="en-US" altLang="ko-KR" dirty="0" smtClean="0">
                <a:solidFill>
                  <a:prstClr val="white"/>
                </a:solidFill>
              </a:rPr>
              <a:t>192.168.0.166:8080/controller/index.do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과정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8" y="1354766"/>
            <a:ext cx="4293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요구사항 정의서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0661"/>
              </p:ext>
            </p:extLst>
          </p:nvPr>
        </p:nvGraphicFramePr>
        <p:xfrm>
          <a:off x="5880909" y="1025288"/>
          <a:ext cx="4938020" cy="994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826615955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970035874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3533643613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4174595665"/>
                    </a:ext>
                  </a:extLst>
                </a:gridCol>
              </a:tblGrid>
              <a:tr h="3314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고객</a:t>
                      </a:r>
                      <a:br>
                        <a:rPr lang="ko-KR" altLang="en-US" sz="1600" u="none" strike="noStrike" dirty="0">
                          <a:effectLst/>
                        </a:rPr>
                      </a:br>
                      <a:r>
                        <a:rPr lang="ko-KR" altLang="en-US" sz="1600" u="none" strike="noStrike" dirty="0">
                          <a:effectLst/>
                        </a:rPr>
                        <a:t>센터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 smtClean="0">
                          <a:effectLst/>
                        </a:rPr>
                        <a:t>11</a:t>
                      </a:r>
                      <a:endParaRPr lang="en-US" altLang="ko-KR" sz="18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FAQ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9628610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문의 게시글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7050995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답변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1233137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22010"/>
              </p:ext>
            </p:extLst>
          </p:nvPr>
        </p:nvGraphicFramePr>
        <p:xfrm>
          <a:off x="603456" y="2217135"/>
          <a:ext cx="4938020" cy="3646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4052029368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402454582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161138840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3847144454"/>
                    </a:ext>
                  </a:extLst>
                </a:gridCol>
              </a:tblGrid>
              <a:tr h="33147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2800" u="none" strike="noStrike" dirty="0" smtClean="0">
                          <a:effectLst/>
                        </a:rPr>
                        <a:t>마이 페이지</a:t>
                      </a:r>
                      <a:endParaRPr lang="ko-KR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 smtClean="0">
                          <a:effectLst/>
                        </a:rPr>
                        <a:t>10</a:t>
                      </a:r>
                      <a:endParaRPr lang="en-US" altLang="ko-KR" sz="18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주문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배송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9781266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취소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0620469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관심상품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073315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나의 리뷰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3164886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나의 레시피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3820919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나의 문의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593076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7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나의 정보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3042760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나의 주소지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2952881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9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쪽지함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8551743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쿠폰함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5966300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회원 탈퇴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615487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40122"/>
              </p:ext>
            </p:extLst>
          </p:nvPr>
        </p:nvGraphicFramePr>
        <p:xfrm>
          <a:off x="5880909" y="2217135"/>
          <a:ext cx="4938020" cy="994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3214064506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1908182306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1510782761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2484670085"/>
                    </a:ext>
                  </a:extLst>
                </a:gridCol>
              </a:tblGrid>
              <a:tr h="3314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비회원</a:t>
                      </a:r>
                      <a:br>
                        <a:rPr lang="ko-KR" altLang="en-US" sz="1600" u="none" strike="noStrike" dirty="0">
                          <a:effectLst/>
                        </a:rPr>
                      </a:br>
                      <a:r>
                        <a:rPr lang="ko-KR" altLang="en-US" sz="1600" u="none" strike="noStrike" dirty="0">
                          <a:effectLst/>
                        </a:rPr>
                        <a:t>주문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12</a:t>
                      </a:r>
                      <a:endParaRPr lang="en-US" altLang="ko-KR" sz="18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상품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배송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8024986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비밀번호 찾기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4907462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주문번호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794989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891561"/>
              </p:ext>
            </p:extLst>
          </p:nvPr>
        </p:nvGraphicFramePr>
        <p:xfrm>
          <a:off x="5880909" y="3543015"/>
          <a:ext cx="4938020" cy="2320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31">
                  <a:extLst>
                    <a:ext uri="{9D8B030D-6E8A-4147-A177-3AD203B41FA5}">
                      <a16:colId xmlns:a16="http://schemas.microsoft.com/office/drawing/2014/main" xmlns="" val="1679522091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2597523107"/>
                    </a:ext>
                  </a:extLst>
                </a:gridCol>
                <a:gridCol w="468297">
                  <a:extLst>
                    <a:ext uri="{9D8B030D-6E8A-4147-A177-3AD203B41FA5}">
                      <a16:colId xmlns:a16="http://schemas.microsoft.com/office/drawing/2014/main" xmlns="" val="3484861417"/>
                    </a:ext>
                  </a:extLst>
                </a:gridCol>
                <a:gridCol w="3073195">
                  <a:extLst>
                    <a:ext uri="{9D8B030D-6E8A-4147-A177-3AD203B41FA5}">
                      <a16:colId xmlns:a16="http://schemas.microsoft.com/office/drawing/2014/main" xmlns="" val="2018800569"/>
                    </a:ext>
                  </a:extLst>
                </a:gridCol>
              </a:tblGrid>
              <a:tr h="33147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effectLst/>
                        </a:rPr>
                        <a:t>관리자 페이지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13</a:t>
                      </a:r>
                      <a:endParaRPr lang="en-US" altLang="ko-KR" sz="18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회원정보 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042554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상품 등록 및 삭제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363895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이벤트 등록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792901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배너 등록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6338723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구매 완료 상품 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3453508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결산 내역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2682308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7</a:t>
                      </a:r>
                      <a:endParaRPr lang="en-US" altLang="ko-KR" sz="12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베스트레시피 선정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9092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2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http://192.168.0.166:8080/controller/index.do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과정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8" y="1354766"/>
            <a:ext cx="4293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자료 수집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,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화면 설계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/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스토리보드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, DB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설계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93861" y="2121183"/>
            <a:ext cx="5407187" cy="4767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/>
              <a:t>카카오 오븐을 이용한 화면 설계</a:t>
            </a:r>
            <a:r>
              <a:rPr lang="en-US" altLang="ko-KR" sz="1700" dirty="0" smtClean="0"/>
              <a:t>(</a:t>
            </a:r>
            <a:r>
              <a:rPr lang="en-US" altLang="ko-KR" sz="1700" dirty="0"/>
              <a:t>https://ovenapp.io</a:t>
            </a:r>
            <a:r>
              <a:rPr lang="en-US" altLang="ko-KR" sz="1700" dirty="0" smtClean="0"/>
              <a:t>/)</a:t>
            </a:r>
            <a:endParaRPr lang="ko-KR" altLang="en-US" sz="17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2" y="3052430"/>
            <a:ext cx="4994493" cy="2887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052430"/>
            <a:ext cx="5140036" cy="2887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1" y="2154061"/>
            <a:ext cx="443899" cy="44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309816" y="2225949"/>
            <a:ext cx="1454974" cy="1328140"/>
          </a:xfrm>
          <a:prstGeom prst="round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8C7E67-74DA-485F-A8AE-DA8FD6F1B699}"/>
              </a:ext>
            </a:extLst>
          </p:cNvPr>
          <p:cNvSpPr txBox="1"/>
          <p:nvPr/>
        </p:nvSpPr>
        <p:spPr>
          <a:xfrm>
            <a:off x="3144538" y="3926997"/>
            <a:ext cx="578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분석 내역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88F4D3-0ADC-4F16-971A-421323FED2ED}"/>
              </a:ext>
            </a:extLst>
          </p:cNvPr>
          <p:cNvSpPr txBox="1"/>
          <p:nvPr/>
        </p:nvSpPr>
        <p:spPr>
          <a:xfrm>
            <a:off x="5744594" y="24283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90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분석 내역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9" y="1354766"/>
            <a:ext cx="2648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err="1" smtClean="0">
                <a:solidFill>
                  <a:srgbClr val="595959"/>
                </a:solidFill>
              </a:rPr>
              <a:t>유스케이스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 다이어그램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04" y="1698819"/>
            <a:ext cx="4549540" cy="4867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44" y="1724098"/>
            <a:ext cx="5328850" cy="460692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609850" y="5591175"/>
            <a:ext cx="1047750" cy="4857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05100" y="2990850"/>
            <a:ext cx="1638299" cy="1647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071594" y="5176890"/>
            <a:ext cx="3087796" cy="4255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회원과 비회원의 </a:t>
            </a:r>
            <a:r>
              <a:rPr lang="ko-KR" altLang="en-US" sz="1600" smtClean="0"/>
              <a:t>컨텐츠 차별성</a:t>
            </a:r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17" y="1210500"/>
            <a:ext cx="277280" cy="26401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5683318" y="1210500"/>
            <a:ext cx="2720849" cy="311110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595959"/>
                </a:solidFill>
              </a:rPr>
              <a:t>StarUML</a:t>
            </a:r>
            <a:r>
              <a:rPr lang="ko-KR" altLang="en-US" sz="1200" dirty="0"/>
              <a:t>을</a:t>
            </a:r>
            <a:r>
              <a:rPr lang="ko-KR" altLang="en-US" sz="1200" dirty="0" smtClean="0"/>
              <a:t> 이용한 다이어그램 작성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14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분석 내역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9" y="1354766"/>
            <a:ext cx="2648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err="1" smtClean="0">
                <a:solidFill>
                  <a:srgbClr val="595959"/>
                </a:solidFill>
              </a:rPr>
              <a:t>유스케이스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 다이어그램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6" y="2496219"/>
            <a:ext cx="8798972" cy="3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4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1003451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77562" y="2150533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45CE2C4-28C8-4910-8DBE-E7488746E5C6}"/>
              </a:ext>
            </a:extLst>
          </p:cNvPr>
          <p:cNvSpPr/>
          <p:nvPr/>
        </p:nvSpPr>
        <p:spPr>
          <a:xfrm>
            <a:off x="228600" y="1687986"/>
            <a:ext cx="9000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6304DB-138B-466E-A699-CC6B4EBF22E2}"/>
              </a:ext>
            </a:extLst>
          </p:cNvPr>
          <p:cNvSpPr txBox="1"/>
          <p:nvPr/>
        </p:nvSpPr>
        <p:spPr>
          <a:xfrm>
            <a:off x="193040" y="105351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94C671-7E93-40FD-A0FA-8A445145AE83}"/>
              </a:ext>
            </a:extLst>
          </p:cNvPr>
          <p:cNvSpPr txBox="1"/>
          <p:nvPr/>
        </p:nvSpPr>
        <p:spPr>
          <a:xfrm>
            <a:off x="1124705" y="1268959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contents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726186" y="2202450"/>
            <a:ext cx="3354363" cy="584775"/>
            <a:chOff x="456807" y="1460052"/>
            <a:chExt cx="3200522" cy="584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56807" y="1460052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팀원 소개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83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모서리가 둥근 직사각형 147"/>
          <p:cNvSpPr/>
          <p:nvPr/>
        </p:nvSpPr>
        <p:spPr>
          <a:xfrm>
            <a:off x="577562" y="3203320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733806" y="3255237"/>
            <a:ext cx="3346743" cy="584775"/>
            <a:chOff x="464078" y="1460052"/>
            <a:chExt cx="3193251" cy="584775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개발환경 및 목표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56" name="모서리가 둥근 직사각형 155"/>
          <p:cNvSpPr/>
          <p:nvPr/>
        </p:nvSpPr>
        <p:spPr>
          <a:xfrm>
            <a:off x="577562" y="4254447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733806" y="4306364"/>
            <a:ext cx="3346743" cy="584775"/>
            <a:chOff x="464078" y="1460052"/>
            <a:chExt cx="3193251" cy="584775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프로젝트 개요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60" name="모서리가 둥근 직사각형 159"/>
          <p:cNvSpPr/>
          <p:nvPr/>
        </p:nvSpPr>
        <p:spPr>
          <a:xfrm>
            <a:off x="4977625" y="2150533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5133869" y="2202450"/>
            <a:ext cx="3346743" cy="584775"/>
            <a:chOff x="464078" y="1460052"/>
            <a:chExt cx="3193251" cy="584775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분석 내역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64" name="모서리가 둥근 직사각형 163"/>
          <p:cNvSpPr/>
          <p:nvPr/>
        </p:nvSpPr>
        <p:spPr>
          <a:xfrm>
            <a:off x="4977625" y="3203320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5133869" y="3255237"/>
            <a:ext cx="3346743" cy="584775"/>
            <a:chOff x="464078" y="1460052"/>
            <a:chExt cx="3193251" cy="584775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68" name="모서리가 둥근 직사각형 167"/>
          <p:cNvSpPr/>
          <p:nvPr/>
        </p:nvSpPr>
        <p:spPr>
          <a:xfrm>
            <a:off x="4977625" y="4256107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5133869" y="4308024"/>
            <a:ext cx="3346743" cy="584775"/>
            <a:chOff x="464078" y="1460052"/>
            <a:chExt cx="3193251" cy="584775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7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시연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72" name="모서리가 둥근 직사각형 171"/>
          <p:cNvSpPr/>
          <p:nvPr/>
        </p:nvSpPr>
        <p:spPr>
          <a:xfrm>
            <a:off x="4977625" y="5308894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5133869" y="5360811"/>
            <a:ext cx="3346743" cy="584775"/>
            <a:chOff x="464078" y="1460052"/>
            <a:chExt cx="3193251" cy="584775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8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후기</a:t>
              </a:r>
              <a:r>
                <a:rPr lang="en-US" altLang="ko-KR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&amp;QNA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577562" y="5308894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733806" y="5360811"/>
            <a:ext cx="3346743" cy="584775"/>
            <a:chOff x="464078" y="1460052"/>
            <a:chExt cx="3193251" cy="58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과정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7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분석 내역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9" y="1354766"/>
            <a:ext cx="2648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시퀀스 다이어그램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r="2933" b="4196"/>
          <a:stretch/>
        </p:blipFill>
        <p:spPr>
          <a:xfrm>
            <a:off x="228600" y="2160488"/>
            <a:ext cx="7067551" cy="442059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29251" y="4876106"/>
            <a:ext cx="876300" cy="6953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96151" y="4930529"/>
            <a:ext cx="4293625" cy="5864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결제를 요청하기 전에 재고를 점검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57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분석 내역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9" y="1354766"/>
            <a:ext cx="2648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시퀀스 다이어그램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757"/>
          <a:stretch/>
        </p:blipFill>
        <p:spPr>
          <a:xfrm>
            <a:off x="228600" y="2121893"/>
            <a:ext cx="9032375" cy="4460453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6470150" y="4582095"/>
            <a:ext cx="1238250" cy="75247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46187" y="3025883"/>
            <a:ext cx="1238250" cy="75247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035923" y="3110794"/>
            <a:ext cx="4450104" cy="5864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이메일 인증을 통한 본인인증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8048625" y="4832968"/>
            <a:ext cx="1085850" cy="7010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089275" y="5821869"/>
            <a:ext cx="4450104" cy="5864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결제를 요청하기 전에 재고를 점검</a:t>
            </a:r>
          </a:p>
        </p:txBody>
      </p:sp>
    </p:spTree>
    <p:extLst>
      <p:ext uri="{BB962C8B-B14F-4D97-AF65-F5344CB8AC3E}">
        <p14:creationId xmlns:p14="http://schemas.microsoft.com/office/powerpoint/2010/main" val="27690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분석 내역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780649" y="1354766"/>
            <a:ext cx="2648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</a:rPr>
              <a:t>-</a:t>
            </a:r>
            <a:r>
              <a:rPr lang="en-US" altLang="ko-KR" sz="16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</a:rPr>
              <a:t>시퀀스 다이어그램</a:t>
            </a:r>
            <a:endParaRPr lang="en-US" altLang="ko-KR" sz="1600" b="1" dirty="0" smtClean="0">
              <a:solidFill>
                <a:srgbClr val="595959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" b="4999"/>
          <a:stretch/>
        </p:blipFill>
        <p:spPr>
          <a:xfrm>
            <a:off x="228601" y="1963307"/>
            <a:ext cx="8801100" cy="4621159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953501" y="3407536"/>
            <a:ext cx="1584202" cy="5864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/>
              <a:t>회원 관리</a:t>
            </a:r>
            <a:endParaRPr lang="ko-KR" altLang="en-US" sz="2000" dirty="0"/>
          </a:p>
        </p:txBody>
      </p:sp>
      <p:sp>
        <p:nvSpPr>
          <p:cNvPr id="5" name="타원 4"/>
          <p:cNvSpPr/>
          <p:nvPr/>
        </p:nvSpPr>
        <p:spPr>
          <a:xfrm>
            <a:off x="7524749" y="4543426"/>
            <a:ext cx="1419227" cy="1314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029701" y="5438244"/>
            <a:ext cx="1508002" cy="5864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/>
              <a:t>상품 관리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854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309816" y="2225949"/>
            <a:ext cx="1454974" cy="1328140"/>
          </a:xfrm>
          <a:prstGeom prst="round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8C7E67-74DA-485F-A8AE-DA8FD6F1B699}"/>
              </a:ext>
            </a:extLst>
          </p:cNvPr>
          <p:cNvSpPr txBox="1"/>
          <p:nvPr/>
        </p:nvSpPr>
        <p:spPr>
          <a:xfrm>
            <a:off x="3144538" y="3926997"/>
            <a:ext cx="578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88F4D3-0ADC-4F16-971A-421323FED2ED}"/>
              </a:ext>
            </a:extLst>
          </p:cNvPr>
          <p:cNvSpPr txBox="1"/>
          <p:nvPr/>
        </p:nvSpPr>
        <p:spPr>
          <a:xfrm>
            <a:off x="5744594" y="24283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72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사이트 맵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980528" y="1707159"/>
            <a:ext cx="2153862" cy="49090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2F2F2F"/>
                </a:solidFill>
              </a:rPr>
              <a:t>메인페이지</a:t>
            </a:r>
            <a:endParaRPr lang="ko-KR" altLang="en-US" sz="2000" b="1" dirty="0">
              <a:solidFill>
                <a:srgbClr val="2F2F2F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53969" y="2741953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상품 조회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장바구니</a:t>
            </a:r>
            <a:endParaRPr lang="ko-KR" altLang="en-US" sz="1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8439" y="2741953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회원가입</a:t>
            </a:r>
            <a:endParaRPr lang="ko-KR" altLang="en-US" sz="16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64023" y="4887560"/>
            <a:ext cx="2153862" cy="4909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601106" y="4887560"/>
            <a:ext cx="2153862" cy="4909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02791" y="2639661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51304" y="3513946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53969" y="3958821"/>
            <a:ext cx="2153862" cy="4909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상품구매 페이지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2473" y="3988575"/>
            <a:ext cx="2153862" cy="4909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아이디</a:t>
            </a:r>
            <a:r>
              <a:rPr lang="en-US" altLang="ko-KR" sz="1500" dirty="0" smtClean="0"/>
              <a:t>/</a:t>
            </a:r>
            <a:r>
              <a:rPr lang="ko-KR" altLang="en-US" sz="1500" dirty="0" smtClean="0"/>
              <a:t>비밀번호 찾기</a:t>
            </a:r>
            <a:endParaRPr lang="ko-KR" altLang="en-US" sz="15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620982" y="3219086"/>
            <a:ext cx="0" cy="7740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743200" y="3227394"/>
            <a:ext cx="0" cy="14040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637607" y="4619011"/>
            <a:ext cx="1944000" cy="11179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4233" y="4619011"/>
            <a:ext cx="0" cy="2736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64981" y="4619011"/>
            <a:ext cx="0" cy="2736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3" idx="0"/>
            <a:endCxn id="2" idx="2"/>
          </p:cNvCxnSpPr>
          <p:nvPr/>
        </p:nvCxnSpPr>
        <p:spPr>
          <a:xfrm flipV="1">
            <a:off x="1995370" y="2198068"/>
            <a:ext cx="4062089" cy="543885"/>
          </a:xfrm>
          <a:prstGeom prst="line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12" idx="0"/>
            <a:endCxn id="2" idx="2"/>
          </p:cNvCxnSpPr>
          <p:nvPr/>
        </p:nvCxnSpPr>
        <p:spPr>
          <a:xfrm flipV="1">
            <a:off x="4830900" y="2198068"/>
            <a:ext cx="1226559" cy="543885"/>
          </a:xfrm>
          <a:prstGeom prst="line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7" idx="0"/>
            <a:endCxn id="2" idx="2"/>
          </p:cNvCxnSpPr>
          <p:nvPr/>
        </p:nvCxnSpPr>
        <p:spPr>
          <a:xfrm flipH="1" flipV="1">
            <a:off x="6057459" y="2198068"/>
            <a:ext cx="917658" cy="2732166"/>
          </a:xfrm>
          <a:prstGeom prst="line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8" idx="0"/>
            <a:endCxn id="2" idx="2"/>
          </p:cNvCxnSpPr>
          <p:nvPr/>
        </p:nvCxnSpPr>
        <p:spPr>
          <a:xfrm flipH="1" flipV="1">
            <a:off x="6057459" y="2198068"/>
            <a:ext cx="2144217" cy="2024022"/>
          </a:xfrm>
          <a:prstGeom prst="line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847525" y="3227394"/>
            <a:ext cx="0" cy="7344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2" idx="2"/>
            <a:endCxn id="20" idx="0"/>
          </p:cNvCxnSpPr>
          <p:nvPr/>
        </p:nvCxnSpPr>
        <p:spPr>
          <a:xfrm>
            <a:off x="6057459" y="2198068"/>
            <a:ext cx="3370776" cy="1315878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" idx="2"/>
            <a:endCxn id="19" idx="0"/>
          </p:cNvCxnSpPr>
          <p:nvPr/>
        </p:nvCxnSpPr>
        <p:spPr>
          <a:xfrm>
            <a:off x="6057459" y="2198068"/>
            <a:ext cx="4622263" cy="441593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7124745" y="4222090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유저 레시피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98186" y="4930234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0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DB</a:t>
            </a:r>
            <a:r>
              <a:rPr lang="ko-KR" altLang="en-US" b="1" dirty="0" smtClean="0">
                <a:solidFill>
                  <a:srgbClr val="595959"/>
                </a:solidFill>
              </a:rPr>
              <a:t>설계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76" y="1824881"/>
            <a:ext cx="7082469" cy="4604724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10982" y="2130343"/>
            <a:ext cx="4450104" cy="586480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요구 사항에 따른 </a:t>
            </a:r>
            <a:r>
              <a:rPr lang="en-US" altLang="ko-KR" sz="2000" dirty="0" smtClean="0"/>
              <a:t>17</a:t>
            </a:r>
            <a:r>
              <a:rPr lang="ko-KR" altLang="en-US" sz="2000" dirty="0" smtClean="0"/>
              <a:t>개의 테이블</a:t>
            </a:r>
            <a:endParaRPr lang="ko-KR" altLang="en-US" sz="2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04" y="1239193"/>
            <a:ext cx="572325" cy="54339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818965" y="1332747"/>
            <a:ext cx="3077684" cy="442641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595959"/>
                </a:solidFill>
              </a:rPr>
              <a:t>exERD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27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DB</a:t>
            </a:r>
            <a:r>
              <a:rPr lang="ko-KR" altLang="en-US" b="1" dirty="0" smtClean="0">
                <a:solidFill>
                  <a:srgbClr val="595959"/>
                </a:solidFill>
              </a:rPr>
              <a:t>설계</a:t>
            </a:r>
            <a:r>
              <a:rPr lang="en-US" altLang="ko-KR" b="1" dirty="0" smtClean="0">
                <a:solidFill>
                  <a:srgbClr val="595959"/>
                </a:solidFill>
              </a:rPr>
              <a:t>(ERD)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11" y="2552233"/>
            <a:ext cx="3305636" cy="347711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V="1">
            <a:off x="923925" y="3457575"/>
            <a:ext cx="3026274" cy="9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691" y="4467025"/>
            <a:ext cx="6049219" cy="15623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3" t="11817" r="33537" b="32036"/>
          <a:stretch/>
        </p:blipFill>
        <p:spPr>
          <a:xfrm>
            <a:off x="4015817" y="1511254"/>
            <a:ext cx="559984" cy="5257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278" y="2234624"/>
            <a:ext cx="3181794" cy="3620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83" y="985199"/>
            <a:ext cx="2783908" cy="1809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8" name="직선 연결선 27"/>
          <p:cNvCxnSpPr/>
          <p:nvPr/>
        </p:nvCxnSpPr>
        <p:spPr>
          <a:xfrm flipV="1">
            <a:off x="4544322" y="3042713"/>
            <a:ext cx="3026274" cy="9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834107" y="1945559"/>
            <a:ext cx="1203543" cy="586480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/>
              <a:t>회원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10410825" y="1466850"/>
            <a:ext cx="514349" cy="600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80966" y="1482197"/>
            <a:ext cx="4500717" cy="586480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spring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security</a:t>
            </a:r>
            <a:r>
              <a:rPr lang="ko-KR" altLang="en-US" dirty="0" smtClean="0"/>
              <a:t>를 이용한 암호화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278" y="2591992"/>
            <a:ext cx="4963218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>
                <a:solidFill>
                  <a:srgbClr val="595959"/>
                </a:solidFill>
              </a:rPr>
              <a:t>- DB</a:t>
            </a:r>
            <a:r>
              <a:rPr lang="ko-KR" altLang="en-US" b="1" dirty="0">
                <a:solidFill>
                  <a:srgbClr val="595959"/>
                </a:solidFill>
              </a:rPr>
              <a:t>설계</a:t>
            </a:r>
            <a:r>
              <a:rPr lang="en-US" altLang="ko-KR" b="1" dirty="0">
                <a:solidFill>
                  <a:srgbClr val="595959"/>
                </a:solidFill>
              </a:rPr>
              <a:t>(ERD)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2" y="2335989"/>
            <a:ext cx="3543795" cy="3496163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4835307" y="2766237"/>
            <a:ext cx="2527518" cy="837576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각 쪽지에 대한 읽음 여부를 담당</a:t>
            </a:r>
            <a:endParaRPr lang="ko-KR" altLang="en-US" sz="20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35307" y="4576217"/>
            <a:ext cx="2527518" cy="837576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각 쿠폰의 할인율을 담당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266909" y="3867150"/>
            <a:ext cx="324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83" y="985199"/>
            <a:ext cx="2783908" cy="1809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직사각형 29"/>
          <p:cNvSpPr/>
          <p:nvPr/>
        </p:nvSpPr>
        <p:spPr>
          <a:xfrm>
            <a:off x="9523630" y="1409700"/>
            <a:ext cx="591920" cy="480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1400259" y="5308788"/>
            <a:ext cx="298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4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>
                <a:solidFill>
                  <a:srgbClr val="595959"/>
                </a:solidFill>
              </a:rPr>
              <a:t>- DB</a:t>
            </a:r>
            <a:r>
              <a:rPr lang="ko-KR" altLang="en-US" b="1" dirty="0">
                <a:solidFill>
                  <a:srgbClr val="595959"/>
                </a:solidFill>
              </a:rPr>
              <a:t>설계</a:t>
            </a:r>
            <a:r>
              <a:rPr lang="en-US" altLang="ko-KR" b="1" dirty="0">
                <a:solidFill>
                  <a:srgbClr val="595959"/>
                </a:solidFill>
              </a:rPr>
              <a:t>(ERD)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12" y="2058787"/>
            <a:ext cx="7162288" cy="41515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83" y="985199"/>
            <a:ext cx="2783908" cy="1809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직사각형 26"/>
          <p:cNvSpPr/>
          <p:nvPr/>
        </p:nvSpPr>
        <p:spPr>
          <a:xfrm>
            <a:off x="9959288" y="1922033"/>
            <a:ext cx="1375462" cy="873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39436" y="4379483"/>
            <a:ext cx="2304000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539436" y="5181600"/>
            <a:ext cx="2304000" cy="163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092824" y="2686049"/>
            <a:ext cx="2174876" cy="264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973512" y="1438637"/>
            <a:ext cx="2590730" cy="620150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두 개의 </a:t>
            </a:r>
            <a:r>
              <a:rPr lang="en-US" altLang="ko-KR" sz="1600" dirty="0" smtClean="0"/>
              <a:t>PK</a:t>
            </a:r>
            <a:r>
              <a:rPr lang="ko-KR" altLang="en-US" sz="1600" dirty="0" smtClean="0"/>
              <a:t>를 두어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테이블을 관리</a:t>
            </a:r>
            <a:endParaRPr lang="ko-KR" altLang="en-US" sz="16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92824" y="4561450"/>
            <a:ext cx="2922871" cy="620150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분류를 나누어서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필터링에 용이하도록 구성</a:t>
            </a:r>
            <a:endParaRPr lang="ko-KR" altLang="en-US" sz="16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309404" y="3990110"/>
            <a:ext cx="1705611" cy="509850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임의의 규칙으로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상품 번호를 생성</a:t>
            </a:r>
            <a:endParaRPr lang="ko-KR" altLang="en-US" sz="1400" dirty="0"/>
          </a:p>
        </p:txBody>
      </p:sp>
      <p:cxnSp>
        <p:nvCxnSpPr>
          <p:cNvPr id="37" name="직선 화살표 연결선 36"/>
          <p:cNvCxnSpPr>
            <a:stCxn id="36" idx="3"/>
          </p:cNvCxnSpPr>
          <p:nvPr/>
        </p:nvCxnSpPr>
        <p:spPr>
          <a:xfrm>
            <a:off x="3015015" y="4245035"/>
            <a:ext cx="617647" cy="715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665" y="4523483"/>
            <a:ext cx="1438476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>
                <a:solidFill>
                  <a:srgbClr val="595959"/>
                </a:solidFill>
              </a:rPr>
              <a:t>- DB</a:t>
            </a:r>
            <a:r>
              <a:rPr lang="ko-KR" altLang="en-US" b="1" dirty="0">
                <a:solidFill>
                  <a:srgbClr val="595959"/>
                </a:solidFill>
              </a:rPr>
              <a:t>설계</a:t>
            </a:r>
            <a:r>
              <a:rPr lang="en-US" altLang="ko-KR" b="1" dirty="0">
                <a:solidFill>
                  <a:srgbClr val="595959"/>
                </a:solidFill>
              </a:rPr>
              <a:t>(ERD)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83" y="985199"/>
            <a:ext cx="2783908" cy="1809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직사각형 26"/>
          <p:cNvSpPr/>
          <p:nvPr/>
        </p:nvSpPr>
        <p:spPr>
          <a:xfrm>
            <a:off x="9081683" y="1922033"/>
            <a:ext cx="1100542" cy="873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157" y="1792061"/>
            <a:ext cx="6562676" cy="470750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885474" y="2287732"/>
            <a:ext cx="30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911307" y="2287732"/>
            <a:ext cx="30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060936" y="5330190"/>
            <a:ext cx="30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8821634" y="4455727"/>
            <a:ext cx="1978665" cy="599558"/>
          </a:xfrm>
          <a:prstGeom prst="round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임의의 규칙으로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상품 번호를 생성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060936" y="3208713"/>
            <a:ext cx="3024000" cy="3241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170518" y="3100844"/>
            <a:ext cx="2922871" cy="620150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쿠폰과 적립금을 담당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23" y="4314885"/>
            <a:ext cx="4264318" cy="440621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 flipV="1">
            <a:off x="1885474" y="2432031"/>
            <a:ext cx="3026274" cy="9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235006" y="3902936"/>
            <a:ext cx="1521151" cy="361518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spring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security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638" y="5159179"/>
            <a:ext cx="2994566" cy="11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4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309816" y="2225949"/>
            <a:ext cx="1454974" cy="1328140"/>
          </a:xfrm>
          <a:prstGeom prst="round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8C7E67-74DA-485F-A8AE-DA8FD6F1B699}"/>
              </a:ext>
            </a:extLst>
          </p:cNvPr>
          <p:cNvSpPr txBox="1"/>
          <p:nvPr/>
        </p:nvSpPr>
        <p:spPr>
          <a:xfrm>
            <a:off x="3144538" y="3926997"/>
            <a:ext cx="578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팀원 소개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88F4D3-0ADC-4F16-971A-421323FED2ED}"/>
              </a:ext>
            </a:extLst>
          </p:cNvPr>
          <p:cNvSpPr txBox="1"/>
          <p:nvPr/>
        </p:nvSpPr>
        <p:spPr>
          <a:xfrm>
            <a:off x="5744594" y="24283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5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85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>
                <a:solidFill>
                  <a:srgbClr val="595959"/>
                </a:solidFill>
              </a:rPr>
              <a:t>- DB</a:t>
            </a:r>
            <a:r>
              <a:rPr lang="ko-KR" altLang="en-US" b="1" dirty="0">
                <a:solidFill>
                  <a:srgbClr val="595959"/>
                </a:solidFill>
              </a:rPr>
              <a:t>설계</a:t>
            </a:r>
            <a:r>
              <a:rPr lang="en-US" altLang="ko-KR" b="1" dirty="0">
                <a:solidFill>
                  <a:srgbClr val="595959"/>
                </a:solidFill>
              </a:rPr>
              <a:t>(ERD)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83" y="985199"/>
            <a:ext cx="2783908" cy="1809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/>
          <p:cNvSpPr/>
          <p:nvPr/>
        </p:nvSpPr>
        <p:spPr>
          <a:xfrm>
            <a:off x="10906124" y="1628775"/>
            <a:ext cx="944145" cy="733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6" y="2130343"/>
            <a:ext cx="5071601" cy="38891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25367" y="3112996"/>
            <a:ext cx="2174876" cy="264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47212" y="2028340"/>
            <a:ext cx="2590730" cy="620150"/>
          </a:xfrm>
          <a:prstGeom prst="round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두 개의 </a:t>
            </a:r>
            <a:r>
              <a:rPr lang="en-US" altLang="ko-KR" sz="1600" dirty="0" smtClean="0"/>
              <a:t>PK</a:t>
            </a:r>
            <a:r>
              <a:rPr lang="ko-KR" altLang="en-US" sz="1600" dirty="0" smtClean="0"/>
              <a:t>를 두어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테이블을 관리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3233337" y="4761687"/>
            <a:ext cx="2585572" cy="4337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905027" y="4631988"/>
            <a:ext cx="2590730" cy="620150"/>
          </a:xfrm>
          <a:prstGeom prst="round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어떠한 상품으로 조합을 했는지를 담당</a:t>
            </a:r>
            <a:endParaRPr lang="ko-KR" altLang="en-US" sz="160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3233337" y="5777345"/>
            <a:ext cx="2527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905027" y="5467270"/>
            <a:ext cx="2590730" cy="620150"/>
          </a:xfrm>
          <a:prstGeom prst="round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관리자가 직접 선정하여 베스트 레시피를 선정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1589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>
                <a:solidFill>
                  <a:srgbClr val="595959"/>
                </a:solidFill>
              </a:rPr>
              <a:t>- DB</a:t>
            </a:r>
            <a:r>
              <a:rPr lang="ko-KR" altLang="en-US" b="1" dirty="0">
                <a:solidFill>
                  <a:srgbClr val="595959"/>
                </a:solidFill>
              </a:rPr>
              <a:t>설계</a:t>
            </a:r>
            <a:r>
              <a:rPr lang="en-US" altLang="ko-KR" b="1" dirty="0">
                <a:solidFill>
                  <a:srgbClr val="595959"/>
                </a:solidFill>
              </a:rPr>
              <a:t>(ERD)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6" y="2176509"/>
            <a:ext cx="10050278" cy="42106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83" y="985199"/>
            <a:ext cx="2783908" cy="1809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직사각형 18"/>
          <p:cNvSpPr/>
          <p:nvPr/>
        </p:nvSpPr>
        <p:spPr>
          <a:xfrm>
            <a:off x="9963150" y="985199"/>
            <a:ext cx="1381125" cy="532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94836" y="3443404"/>
            <a:ext cx="2590730" cy="620150"/>
          </a:xfrm>
          <a:prstGeom prst="round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FAQ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문의로 분류하고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글의 종류를 유형으로 나눔</a:t>
            </a:r>
            <a:endParaRPr lang="en-US" altLang="ko-KR" sz="1400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4114485" y="4803250"/>
            <a:ext cx="3416845" cy="4337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114485" y="5777345"/>
            <a:ext cx="3416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1253207" y="5950598"/>
            <a:ext cx="2753188" cy="60392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1:1</a:t>
            </a:r>
            <a:r>
              <a:rPr lang="ko-KR" altLang="en-US" sz="1600" dirty="0" smtClean="0"/>
              <a:t>문의에 대한 답변 처리를 결정하는 역할</a:t>
            </a:r>
            <a:endParaRPr lang="ko-KR" altLang="en-US" sz="16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897460" y="5494712"/>
            <a:ext cx="2818329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47736" y="3651853"/>
            <a:ext cx="1978665" cy="599558"/>
          </a:xfrm>
          <a:prstGeom prst="round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배너에 대한 링크의 유무를 담당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4088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폴더 구조도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6" y="2579041"/>
            <a:ext cx="2152950" cy="276263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47212" y="1982745"/>
            <a:ext cx="1457788" cy="5662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Controller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82" y="2579041"/>
            <a:ext cx="1991003" cy="2743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708" y="979709"/>
            <a:ext cx="2085108" cy="5598266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7062889" y="1804404"/>
            <a:ext cx="1457788" cy="5662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DAO</a:t>
            </a:r>
            <a:endParaRPr lang="ko-KR" altLang="en-US" sz="16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818073" y="1091022"/>
            <a:ext cx="1457788" cy="5662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Service</a:t>
            </a:r>
            <a:endParaRPr lang="ko-KR" altLang="en-US" sz="16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86661" y="1784776"/>
            <a:ext cx="1457788" cy="5662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Util, VO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3456" y="5545214"/>
            <a:ext cx="2152950" cy="4552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/>
              <a:t>페이지 별로 분류</a:t>
            </a:r>
            <a:endParaRPr lang="ko-KR" altLang="en-US" sz="16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7570287" y="1154922"/>
            <a:ext cx="2768417" cy="4552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/>
              <a:t>페이지 별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기능 별로 분류</a:t>
            </a:r>
            <a:endParaRPr lang="ko-KR" altLang="en-US" sz="16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872228" y="1287922"/>
            <a:ext cx="1323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659" y="2443548"/>
            <a:ext cx="2095792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9338" y="1337939"/>
            <a:ext cx="26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Back</a:t>
            </a:r>
            <a:r>
              <a:rPr lang="ko-KR" altLang="en-US" b="1" dirty="0" smtClean="0">
                <a:solidFill>
                  <a:srgbClr val="595959"/>
                </a:solidFill>
              </a:rPr>
              <a:t>단</a:t>
            </a:r>
            <a:r>
              <a:rPr lang="en-US" altLang="ko-KR" b="1" dirty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DB</a:t>
            </a:r>
            <a:r>
              <a:rPr lang="ko-KR" altLang="en-US" b="1" dirty="0" smtClean="0">
                <a:solidFill>
                  <a:srgbClr val="595959"/>
                </a:solidFill>
              </a:rPr>
              <a:t>처리과정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6" y="2900344"/>
            <a:ext cx="2143424" cy="2772162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2141464" y="2807830"/>
            <a:ext cx="1457788" cy="5662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apper</a:t>
            </a:r>
            <a:endParaRPr lang="ko-KR" altLang="en-US" sz="16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56" y="5990823"/>
            <a:ext cx="2152950" cy="4552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/>
              <a:t>기능 별로 분류</a:t>
            </a:r>
            <a:endParaRPr lang="ko-KR" altLang="en-US" sz="1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77" y="3294401"/>
            <a:ext cx="6452380" cy="2887615"/>
          </a:xfrm>
          <a:prstGeom prst="rect">
            <a:avLst/>
          </a:prstGeom>
        </p:spPr>
      </p:pic>
      <p:cxnSp>
        <p:nvCxnSpPr>
          <p:cNvPr id="42" name="직선 연결선 41"/>
          <p:cNvCxnSpPr/>
          <p:nvPr/>
        </p:nvCxnSpPr>
        <p:spPr>
          <a:xfrm flipV="1">
            <a:off x="5171600" y="6157077"/>
            <a:ext cx="3132000" cy="83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66" y="2688236"/>
            <a:ext cx="438362" cy="438362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5074528" y="2706755"/>
            <a:ext cx="3351036" cy="4013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MyBatis </a:t>
            </a:r>
            <a:r>
              <a:rPr lang="ko-KR" altLang="en-US" sz="1600" dirty="0" smtClean="0"/>
              <a:t>를 이용한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연결</a:t>
            </a:r>
            <a:r>
              <a:rPr lang="en-US" altLang="ko-KR" sz="1600" dirty="0" smtClean="0"/>
              <a:t>&amp;</a:t>
            </a:r>
            <a:r>
              <a:rPr lang="ko-KR" altLang="en-US" sz="1600" dirty="0" smtClean="0"/>
              <a:t>관리</a:t>
            </a:r>
            <a:endParaRPr lang="ko-KR" altLang="en-US" sz="1600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849827" y="2027918"/>
            <a:ext cx="1213660" cy="48876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Controller</a:t>
            </a:r>
            <a:endParaRPr lang="ko-KR" altLang="en-US" sz="1600" dirty="0"/>
          </a:p>
        </p:txBody>
      </p:sp>
      <p:sp>
        <p:nvSpPr>
          <p:cNvPr id="87" name="오른쪽 화살표 86"/>
          <p:cNvSpPr/>
          <p:nvPr/>
        </p:nvSpPr>
        <p:spPr>
          <a:xfrm>
            <a:off x="2145387" y="2027917"/>
            <a:ext cx="600889" cy="1812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2875618" y="2027918"/>
            <a:ext cx="1846691" cy="48876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Service </a:t>
            </a:r>
            <a:r>
              <a:rPr lang="ko-KR" altLang="en-US" sz="1400" dirty="0" smtClean="0"/>
              <a:t>인터페이스</a:t>
            </a:r>
            <a:endParaRPr lang="en-US" altLang="ko-KR" sz="1200" dirty="0" smtClean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5534439" y="2027918"/>
            <a:ext cx="2037432" cy="48876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Service </a:t>
            </a:r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구현 클래스</a:t>
            </a:r>
            <a:endParaRPr lang="ko-KR" altLang="en-US" sz="1400" dirty="0"/>
          </a:p>
        </p:txBody>
      </p:sp>
      <p:sp>
        <p:nvSpPr>
          <p:cNvPr id="90" name="오른쪽 화살표 89"/>
          <p:cNvSpPr/>
          <p:nvPr/>
        </p:nvSpPr>
        <p:spPr>
          <a:xfrm rot="10800000" flipV="1">
            <a:off x="2145387" y="2410719"/>
            <a:ext cx="595803" cy="172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8496694" y="1053628"/>
            <a:ext cx="1093414" cy="4339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DAO </a:t>
            </a:r>
            <a:r>
              <a:rPr lang="ko-KR" altLang="en-US" sz="1200" dirty="0" smtClean="0"/>
              <a:t>클래스</a:t>
            </a:r>
            <a:endParaRPr lang="ko-KR" altLang="en-US" sz="1200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10322736" y="2001515"/>
            <a:ext cx="1235539" cy="48876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Mapper.xml</a:t>
            </a:r>
            <a:endParaRPr lang="ko-KR" altLang="en-US" sz="1400" dirty="0"/>
          </a:p>
        </p:txBody>
      </p:sp>
      <p:sp>
        <p:nvSpPr>
          <p:cNvPr id="93" name="오른쪽 화살표 92"/>
          <p:cNvSpPr/>
          <p:nvPr/>
        </p:nvSpPr>
        <p:spPr>
          <a:xfrm>
            <a:off x="4851652" y="2019498"/>
            <a:ext cx="600888" cy="18963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오른쪽 화살표 93"/>
          <p:cNvSpPr/>
          <p:nvPr/>
        </p:nvSpPr>
        <p:spPr>
          <a:xfrm rot="10800000" flipV="1">
            <a:off x="4804208" y="2369069"/>
            <a:ext cx="648329" cy="17499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오른쪽 화살표 94"/>
          <p:cNvSpPr/>
          <p:nvPr/>
        </p:nvSpPr>
        <p:spPr>
          <a:xfrm rot="19746476">
            <a:off x="7506555" y="1518764"/>
            <a:ext cx="775435" cy="16125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오른쪽 화살표 95"/>
          <p:cNvSpPr/>
          <p:nvPr/>
        </p:nvSpPr>
        <p:spPr>
          <a:xfrm rot="2129254" flipV="1">
            <a:off x="9882285" y="1553553"/>
            <a:ext cx="671123" cy="16464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오른쪽 화살표 96"/>
          <p:cNvSpPr/>
          <p:nvPr/>
        </p:nvSpPr>
        <p:spPr>
          <a:xfrm rot="12903310" flipV="1">
            <a:off x="9685355" y="1727176"/>
            <a:ext cx="671123" cy="16464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오른쪽 화살표 97"/>
          <p:cNvSpPr/>
          <p:nvPr/>
        </p:nvSpPr>
        <p:spPr>
          <a:xfrm rot="8959799">
            <a:off x="7619923" y="1707022"/>
            <a:ext cx="793352" cy="18269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496695" y="1515245"/>
            <a:ext cx="1093414" cy="46998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Mapper</a:t>
            </a:r>
          </a:p>
          <a:p>
            <a:pPr algn="ctr"/>
            <a:r>
              <a:rPr lang="ko-KR" altLang="en-US" sz="1200" dirty="0" smtClean="0"/>
              <a:t>인터페이스</a:t>
            </a:r>
            <a:endParaRPr lang="ko-KR" altLang="en-US" sz="12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9767866" y="3047400"/>
            <a:ext cx="1796391" cy="4674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Root-context.xml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643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5513" y="2309547"/>
            <a:ext cx="1334527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1870096" y="2309546"/>
            <a:ext cx="660731" cy="28148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673050" y="2309547"/>
            <a:ext cx="2030601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Service </a:t>
            </a:r>
            <a:r>
              <a:rPr lang="ko-KR" altLang="en-US" sz="1600" dirty="0" smtClean="0"/>
              <a:t>인터페이스</a:t>
            </a:r>
            <a:endParaRPr lang="en-US" altLang="ko-KR" sz="1400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96661" y="2309547"/>
            <a:ext cx="2240338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Service </a:t>
            </a:r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구현 클래스</a:t>
            </a:r>
            <a:endParaRPr lang="ko-KR" altLang="en-US" sz="1400" dirty="0"/>
          </a:p>
        </p:txBody>
      </p:sp>
      <p:sp>
        <p:nvSpPr>
          <p:cNvPr id="19" name="오른쪽 화살표 18"/>
          <p:cNvSpPr/>
          <p:nvPr/>
        </p:nvSpPr>
        <p:spPr>
          <a:xfrm rot="10800000" flipV="1">
            <a:off x="1870097" y="2904162"/>
            <a:ext cx="655138" cy="26816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70" y="1150765"/>
            <a:ext cx="1202306" cy="6741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DAO </a:t>
            </a:r>
            <a:r>
              <a:rPr lang="ko-KR" altLang="en-US" sz="1200" dirty="0" smtClean="0"/>
              <a:t>클래스</a:t>
            </a:r>
            <a:endParaRPr lang="ko-KR" altLang="en-US" sz="12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204211" y="2309548"/>
            <a:ext cx="1358585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Mapper.xml</a:t>
            </a:r>
            <a:endParaRPr lang="ko-KR" altLang="en-US" sz="1400" dirty="0"/>
          </a:p>
        </p:txBody>
      </p:sp>
      <p:sp>
        <p:nvSpPr>
          <p:cNvPr id="53" name="오른쪽 화살표 52"/>
          <p:cNvSpPr/>
          <p:nvPr/>
        </p:nvSpPr>
        <p:spPr>
          <a:xfrm>
            <a:off x="4845875" y="2296469"/>
            <a:ext cx="660730" cy="29456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 rot="10800000" flipV="1">
            <a:off x="4793707" y="2839466"/>
            <a:ext cx="712895" cy="27181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 rot="19746476">
            <a:off x="7527525" y="1479927"/>
            <a:ext cx="852660" cy="25048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 rot="2129254" flipV="1">
            <a:off x="10139851" y="1533966"/>
            <a:ext cx="737959" cy="25574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 rot="12903310" flipV="1">
            <a:off x="9923309" y="1803659"/>
            <a:ext cx="737959" cy="25574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오른쪽 화살표 63"/>
          <p:cNvSpPr/>
          <p:nvPr/>
        </p:nvSpPr>
        <p:spPr>
          <a:xfrm rot="8959799">
            <a:off x="7652183" y="1772353"/>
            <a:ext cx="872361" cy="28378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9338" y="1337939"/>
            <a:ext cx="26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Back</a:t>
            </a:r>
            <a:r>
              <a:rPr lang="ko-KR" altLang="en-US" b="1" dirty="0" smtClean="0">
                <a:solidFill>
                  <a:srgbClr val="595959"/>
                </a:solidFill>
              </a:rPr>
              <a:t>단</a:t>
            </a:r>
            <a:r>
              <a:rPr lang="en-US" altLang="ko-KR" b="1" dirty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DB</a:t>
            </a:r>
            <a:r>
              <a:rPr lang="ko-KR" altLang="en-US" b="1" dirty="0" smtClean="0">
                <a:solidFill>
                  <a:srgbClr val="595959"/>
                </a:solidFill>
              </a:rPr>
              <a:t>처리과정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3" y="3525817"/>
            <a:ext cx="4799818" cy="2677618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1181612" y="5419895"/>
            <a:ext cx="3165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315174" y="3309331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744" y="3543871"/>
            <a:ext cx="3715268" cy="790685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905027" y="3330174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66" name="직선 연결선 65"/>
          <p:cNvCxnSpPr/>
          <p:nvPr/>
        </p:nvCxnSpPr>
        <p:spPr>
          <a:xfrm>
            <a:off x="6338827" y="4292991"/>
            <a:ext cx="3165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743" y="4550590"/>
            <a:ext cx="3658111" cy="1114581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5905027" y="4342100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6338827" y="5182453"/>
            <a:ext cx="3165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3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5513" y="2309547"/>
            <a:ext cx="1334527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1870096" y="2309546"/>
            <a:ext cx="660731" cy="28148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673050" y="2309547"/>
            <a:ext cx="2030601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Service </a:t>
            </a:r>
            <a:r>
              <a:rPr lang="ko-KR" altLang="en-US" sz="1600" dirty="0" smtClean="0"/>
              <a:t>인터페이스</a:t>
            </a:r>
            <a:endParaRPr lang="en-US" altLang="ko-KR" sz="1400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96661" y="2309547"/>
            <a:ext cx="2240338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Service </a:t>
            </a:r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구현 클래스</a:t>
            </a:r>
            <a:endParaRPr lang="ko-KR" altLang="en-US" sz="1400" dirty="0"/>
          </a:p>
        </p:txBody>
      </p:sp>
      <p:sp>
        <p:nvSpPr>
          <p:cNvPr id="19" name="오른쪽 화살표 18"/>
          <p:cNvSpPr/>
          <p:nvPr/>
        </p:nvSpPr>
        <p:spPr>
          <a:xfrm rot="10800000" flipV="1">
            <a:off x="1870097" y="2904162"/>
            <a:ext cx="655138" cy="26816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204211" y="2309548"/>
            <a:ext cx="1358585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Mapper.xml</a:t>
            </a:r>
            <a:endParaRPr lang="ko-KR" altLang="en-US" sz="1400" dirty="0"/>
          </a:p>
        </p:txBody>
      </p:sp>
      <p:sp>
        <p:nvSpPr>
          <p:cNvPr id="53" name="오른쪽 화살표 52"/>
          <p:cNvSpPr/>
          <p:nvPr/>
        </p:nvSpPr>
        <p:spPr>
          <a:xfrm>
            <a:off x="4845875" y="2296469"/>
            <a:ext cx="660730" cy="29456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 rot="10800000" flipV="1">
            <a:off x="4793707" y="2839466"/>
            <a:ext cx="712895" cy="27181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9338" y="1337939"/>
            <a:ext cx="26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Back</a:t>
            </a:r>
            <a:r>
              <a:rPr lang="ko-KR" altLang="en-US" b="1" dirty="0" smtClean="0">
                <a:solidFill>
                  <a:srgbClr val="595959"/>
                </a:solidFill>
              </a:rPr>
              <a:t>단</a:t>
            </a:r>
            <a:r>
              <a:rPr lang="en-US" altLang="ko-KR" b="1" dirty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DB</a:t>
            </a:r>
            <a:r>
              <a:rPr lang="ko-KR" altLang="en-US" b="1" dirty="0" smtClean="0">
                <a:solidFill>
                  <a:srgbClr val="595959"/>
                </a:solidFill>
              </a:rPr>
              <a:t>처리과정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3" y="3521091"/>
            <a:ext cx="5372850" cy="223868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285588" y="3311448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2263" y="5552902"/>
            <a:ext cx="3761388" cy="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84" y="4765700"/>
            <a:ext cx="3637833" cy="5715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60" y="3870225"/>
            <a:ext cx="3639058" cy="895475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6323743" y="3624798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 rot="19746476">
            <a:off x="7527525" y="1479927"/>
            <a:ext cx="852660" cy="25048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8959799">
            <a:off x="7652183" y="1772353"/>
            <a:ext cx="872361" cy="28378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 rot="2129254" flipV="1">
            <a:off x="10139851" y="1533966"/>
            <a:ext cx="737959" cy="25574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 rot="12903310" flipV="1">
            <a:off x="9923309" y="1803659"/>
            <a:ext cx="737959" cy="25574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8616270" y="1150765"/>
            <a:ext cx="1202306" cy="6741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DAO </a:t>
            </a:r>
            <a:r>
              <a:rPr lang="ko-KR" altLang="en-US" sz="1200" dirty="0" smtClean="0"/>
              <a:t>클래스</a:t>
            </a:r>
            <a:endParaRPr lang="ko-KR" altLang="en-US" sz="1200" dirty="0"/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7017363" y="4944624"/>
            <a:ext cx="1296000" cy="83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11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608478" y="1176133"/>
            <a:ext cx="1242104" cy="6487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Mapper</a:t>
            </a:r>
          </a:p>
          <a:p>
            <a:pPr algn="ctr"/>
            <a:r>
              <a:rPr lang="ko-KR" altLang="en-US" sz="1400" dirty="0" smtClean="0"/>
              <a:t>인터페이스</a:t>
            </a:r>
            <a:endParaRPr lang="ko-KR" altLang="en-US" sz="14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9338" y="1337939"/>
            <a:ext cx="26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Back</a:t>
            </a:r>
            <a:r>
              <a:rPr lang="ko-KR" altLang="en-US" b="1" dirty="0" smtClean="0">
                <a:solidFill>
                  <a:srgbClr val="595959"/>
                </a:solidFill>
              </a:rPr>
              <a:t>단</a:t>
            </a:r>
            <a:r>
              <a:rPr lang="en-US" altLang="ko-KR" b="1" dirty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DB</a:t>
            </a:r>
            <a:r>
              <a:rPr lang="ko-KR" altLang="en-US" b="1" dirty="0" smtClean="0">
                <a:solidFill>
                  <a:srgbClr val="595959"/>
                </a:solidFill>
              </a:rPr>
              <a:t>처리과정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2" y="3458166"/>
            <a:ext cx="6373114" cy="184810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254053" y="3240780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12" y="5375128"/>
            <a:ext cx="3677163" cy="3238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2" y="5822612"/>
            <a:ext cx="3839111" cy="6382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219" y="5427763"/>
            <a:ext cx="6496957" cy="10002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091" y="4377512"/>
            <a:ext cx="3639058" cy="771633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228600" y="5162696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8600" y="5639634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324178" y="5277508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777121" y="4806842"/>
            <a:ext cx="3168000" cy="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445513" y="2309547"/>
            <a:ext cx="1334527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50" name="오른쪽 화살표 49"/>
          <p:cNvSpPr/>
          <p:nvPr/>
        </p:nvSpPr>
        <p:spPr>
          <a:xfrm>
            <a:off x="1870096" y="2309546"/>
            <a:ext cx="660731" cy="28148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673050" y="2309547"/>
            <a:ext cx="2030601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Service </a:t>
            </a:r>
            <a:r>
              <a:rPr lang="ko-KR" altLang="en-US" sz="1600" dirty="0" smtClean="0"/>
              <a:t>인터페이스</a:t>
            </a:r>
            <a:endParaRPr lang="en-US" altLang="ko-KR" sz="1400" dirty="0" smtClean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596661" y="2309547"/>
            <a:ext cx="2240338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Service </a:t>
            </a:r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구현 클래스</a:t>
            </a:r>
            <a:endParaRPr lang="ko-KR" altLang="en-US" sz="1400" dirty="0"/>
          </a:p>
        </p:txBody>
      </p:sp>
      <p:sp>
        <p:nvSpPr>
          <p:cNvPr id="65" name="오른쪽 화살표 64"/>
          <p:cNvSpPr/>
          <p:nvPr/>
        </p:nvSpPr>
        <p:spPr>
          <a:xfrm rot="10800000" flipV="1">
            <a:off x="1870097" y="2904162"/>
            <a:ext cx="655138" cy="26816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0204211" y="2309548"/>
            <a:ext cx="1358585" cy="75921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Mapper.xml</a:t>
            </a:r>
            <a:endParaRPr lang="ko-KR" altLang="en-US" sz="1400" dirty="0"/>
          </a:p>
        </p:txBody>
      </p:sp>
      <p:sp>
        <p:nvSpPr>
          <p:cNvPr id="67" name="오른쪽 화살표 66"/>
          <p:cNvSpPr/>
          <p:nvPr/>
        </p:nvSpPr>
        <p:spPr>
          <a:xfrm>
            <a:off x="4845875" y="2296469"/>
            <a:ext cx="660730" cy="29456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오른쪽 화살표 67"/>
          <p:cNvSpPr/>
          <p:nvPr/>
        </p:nvSpPr>
        <p:spPr>
          <a:xfrm rot="10800000" flipV="1">
            <a:off x="4793707" y="2839466"/>
            <a:ext cx="712895" cy="27181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오른쪽 화살표 68"/>
          <p:cNvSpPr/>
          <p:nvPr/>
        </p:nvSpPr>
        <p:spPr>
          <a:xfrm rot="19746476">
            <a:off x="7527525" y="1479927"/>
            <a:ext cx="852660" cy="25048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오른쪽 화살표 69"/>
          <p:cNvSpPr/>
          <p:nvPr/>
        </p:nvSpPr>
        <p:spPr>
          <a:xfrm rot="8959799">
            <a:off x="7652183" y="1772353"/>
            <a:ext cx="872361" cy="28378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71"/>
          <p:cNvSpPr/>
          <p:nvPr/>
        </p:nvSpPr>
        <p:spPr>
          <a:xfrm rot="2129254" flipV="1">
            <a:off x="10139851" y="1533966"/>
            <a:ext cx="737959" cy="25574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rot="12903310" flipV="1">
            <a:off x="9923309" y="1803659"/>
            <a:ext cx="737959" cy="25574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9952" y="3454820"/>
            <a:ext cx="3640197" cy="924054"/>
          </a:xfrm>
          <a:prstGeom prst="rect">
            <a:avLst/>
          </a:prstGeom>
        </p:spPr>
      </p:pic>
      <p:sp>
        <p:nvSpPr>
          <p:cNvPr id="44" name="모서리가 둥근 직사각형 43"/>
          <p:cNvSpPr/>
          <p:nvPr/>
        </p:nvSpPr>
        <p:spPr>
          <a:xfrm>
            <a:off x="7038938" y="3239860"/>
            <a:ext cx="339433" cy="3533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88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폴더 구조도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61363" y="2587395"/>
            <a:ext cx="2914004" cy="671194"/>
          </a:xfrm>
          <a:prstGeom prst="round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프로젝트문서를 넣어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효율적인 자료 공유</a:t>
            </a:r>
            <a:endParaRPr lang="ko-KR" altLang="en-US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61363" y="3716699"/>
            <a:ext cx="2914004" cy="5394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각 기능에 알맞게 폴더를 관리</a:t>
            </a:r>
            <a:endParaRPr lang="ko-KR" altLang="en-US" sz="15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12" y="1926741"/>
            <a:ext cx="2009775" cy="465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V="1">
            <a:off x="1730762" y="3279762"/>
            <a:ext cx="590204" cy="83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사이트 맵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980528" y="1707159"/>
            <a:ext cx="2153862" cy="49090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2F2F2F"/>
                </a:solidFill>
              </a:rPr>
              <a:t>메인페이지</a:t>
            </a:r>
            <a:endParaRPr lang="ko-KR" altLang="en-US" sz="2000" b="1" dirty="0">
              <a:solidFill>
                <a:srgbClr val="2F2F2F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53969" y="2741953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상품 조회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장바구니</a:t>
            </a:r>
            <a:endParaRPr lang="ko-KR" altLang="en-US" sz="1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8439" y="2741953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회원가입</a:t>
            </a:r>
            <a:endParaRPr lang="ko-KR" altLang="en-US" sz="16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64023" y="4887560"/>
            <a:ext cx="2153862" cy="4909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601106" y="4887560"/>
            <a:ext cx="2153862" cy="4909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02791" y="2639661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51304" y="3513946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53969" y="3958821"/>
            <a:ext cx="2153862" cy="4909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상품구매 페이지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2473" y="3988575"/>
            <a:ext cx="2153862" cy="4909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아이디</a:t>
            </a:r>
            <a:r>
              <a:rPr lang="en-US" altLang="ko-KR" sz="1500" dirty="0" smtClean="0"/>
              <a:t>/</a:t>
            </a:r>
            <a:r>
              <a:rPr lang="ko-KR" altLang="en-US" sz="1500" dirty="0" smtClean="0"/>
              <a:t>비밀번호 찾기</a:t>
            </a:r>
            <a:endParaRPr lang="ko-KR" altLang="en-US" sz="15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620982" y="3219086"/>
            <a:ext cx="0" cy="7740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743200" y="3227394"/>
            <a:ext cx="0" cy="14040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637607" y="4619011"/>
            <a:ext cx="1944000" cy="11179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4233" y="4619011"/>
            <a:ext cx="0" cy="2736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64981" y="4619011"/>
            <a:ext cx="0" cy="2736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3" idx="0"/>
            <a:endCxn id="2" idx="2"/>
          </p:cNvCxnSpPr>
          <p:nvPr/>
        </p:nvCxnSpPr>
        <p:spPr>
          <a:xfrm flipV="1">
            <a:off x="1995370" y="2198068"/>
            <a:ext cx="4062089" cy="543885"/>
          </a:xfrm>
          <a:prstGeom prst="line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12" idx="0"/>
            <a:endCxn id="2" idx="2"/>
          </p:cNvCxnSpPr>
          <p:nvPr/>
        </p:nvCxnSpPr>
        <p:spPr>
          <a:xfrm flipV="1">
            <a:off x="4830900" y="2198068"/>
            <a:ext cx="1226559" cy="543885"/>
          </a:xfrm>
          <a:prstGeom prst="line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7" idx="0"/>
            <a:endCxn id="2" idx="2"/>
          </p:cNvCxnSpPr>
          <p:nvPr/>
        </p:nvCxnSpPr>
        <p:spPr>
          <a:xfrm flipH="1" flipV="1">
            <a:off x="6057459" y="2198068"/>
            <a:ext cx="917658" cy="2732166"/>
          </a:xfrm>
          <a:prstGeom prst="line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8" idx="0"/>
            <a:endCxn id="2" idx="2"/>
          </p:cNvCxnSpPr>
          <p:nvPr/>
        </p:nvCxnSpPr>
        <p:spPr>
          <a:xfrm flipH="1" flipV="1">
            <a:off x="6057459" y="2198068"/>
            <a:ext cx="2144217" cy="2024022"/>
          </a:xfrm>
          <a:prstGeom prst="line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847525" y="3227394"/>
            <a:ext cx="0" cy="7344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2" idx="2"/>
            <a:endCxn id="20" idx="0"/>
          </p:cNvCxnSpPr>
          <p:nvPr/>
        </p:nvCxnSpPr>
        <p:spPr>
          <a:xfrm>
            <a:off x="6057459" y="2198068"/>
            <a:ext cx="3370776" cy="1315878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" idx="2"/>
            <a:endCxn id="19" idx="0"/>
          </p:cNvCxnSpPr>
          <p:nvPr/>
        </p:nvCxnSpPr>
        <p:spPr>
          <a:xfrm>
            <a:off x="6057459" y="2198068"/>
            <a:ext cx="4622263" cy="441593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7124745" y="4222090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유저 레시피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98186" y="4930234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6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담당 페이지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172866" y="2347162"/>
            <a:ext cx="1985657" cy="2036758"/>
          </a:xfrm>
          <a:prstGeom prst="ellipse">
            <a:avLst/>
          </a:prstGeom>
          <a:noFill/>
          <a:ln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현 37"/>
          <p:cNvSpPr/>
          <p:nvPr/>
        </p:nvSpPr>
        <p:spPr>
          <a:xfrm>
            <a:off x="1172867" y="2347156"/>
            <a:ext cx="1985656" cy="2036763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원호 38"/>
          <p:cNvSpPr/>
          <p:nvPr/>
        </p:nvSpPr>
        <p:spPr>
          <a:xfrm>
            <a:off x="1172866" y="2347161"/>
            <a:ext cx="1985657" cy="2036758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74820" y="2607234"/>
            <a:ext cx="118803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rPr>
              <a:t>황윤제</a:t>
            </a:r>
            <a:endParaRPr lang="en-US" altLang="ko-KR" sz="100" b="1" dirty="0">
              <a:solidFill>
                <a:srgbClr val="44546A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48001" y="4777782"/>
            <a:ext cx="2435385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관리자 페이지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구매 페이지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아이디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 찾기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고객센터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85338" y="2347162"/>
            <a:ext cx="1985657" cy="2036758"/>
          </a:xfrm>
          <a:prstGeom prst="ellipse">
            <a:avLst/>
          </a:prstGeom>
          <a:noFill/>
          <a:ln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현 46"/>
          <p:cNvSpPr/>
          <p:nvPr/>
        </p:nvSpPr>
        <p:spPr>
          <a:xfrm>
            <a:off x="3785339" y="2347156"/>
            <a:ext cx="1985656" cy="2036763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원호 47"/>
          <p:cNvSpPr/>
          <p:nvPr/>
        </p:nvSpPr>
        <p:spPr>
          <a:xfrm>
            <a:off x="3785338" y="2347161"/>
            <a:ext cx="1985657" cy="2036758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187292" y="2607234"/>
            <a:ext cx="118803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rPr>
              <a:t>박성훈</a:t>
            </a:r>
            <a:endParaRPr lang="en-US" altLang="ko-KR" sz="100" b="1" dirty="0">
              <a:solidFill>
                <a:srgbClr val="44546A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60473" y="4893198"/>
            <a:ext cx="2435385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유저 레시피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397809" y="2347162"/>
            <a:ext cx="1985657" cy="2036758"/>
          </a:xfrm>
          <a:prstGeom prst="ellipse">
            <a:avLst/>
          </a:prstGeom>
          <a:noFill/>
          <a:ln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현 52"/>
          <p:cNvSpPr/>
          <p:nvPr/>
        </p:nvSpPr>
        <p:spPr>
          <a:xfrm>
            <a:off x="6397810" y="2347156"/>
            <a:ext cx="1985656" cy="2036763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/>
        </p:nvSpPr>
        <p:spPr>
          <a:xfrm>
            <a:off x="6397809" y="2347161"/>
            <a:ext cx="1985657" cy="2036758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799763" y="2607234"/>
            <a:ext cx="118803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rPr>
              <a:t>신동환</a:t>
            </a:r>
            <a:endParaRPr lang="en-US" altLang="ko-KR" sz="100" b="1" dirty="0">
              <a:solidFill>
                <a:srgbClr val="44546A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172944" y="4893198"/>
            <a:ext cx="2435385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메인 페이지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 조회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 상세 조회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8886708" y="2347162"/>
            <a:ext cx="1985657" cy="2036758"/>
          </a:xfrm>
          <a:prstGeom prst="ellipse">
            <a:avLst/>
          </a:prstGeom>
          <a:noFill/>
          <a:ln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현 58"/>
          <p:cNvSpPr/>
          <p:nvPr/>
        </p:nvSpPr>
        <p:spPr>
          <a:xfrm>
            <a:off x="8886709" y="2347156"/>
            <a:ext cx="1985656" cy="2036763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원호 59"/>
          <p:cNvSpPr/>
          <p:nvPr/>
        </p:nvSpPr>
        <p:spPr>
          <a:xfrm>
            <a:off x="8886708" y="2347161"/>
            <a:ext cx="1985657" cy="2036758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288662" y="2607234"/>
            <a:ext cx="118803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rPr>
              <a:t>최용규</a:t>
            </a:r>
            <a:endParaRPr lang="en-US" altLang="ko-KR" sz="100" b="1" dirty="0">
              <a:solidFill>
                <a:srgbClr val="44546A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661843" y="4893198"/>
            <a:ext cx="2435385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마이 페이지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공지사항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2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172866" y="2347162"/>
            <a:ext cx="1985657" cy="2036758"/>
          </a:xfrm>
          <a:prstGeom prst="ellipse">
            <a:avLst/>
          </a:prstGeom>
          <a:noFill/>
          <a:ln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현 44"/>
          <p:cNvSpPr/>
          <p:nvPr/>
        </p:nvSpPr>
        <p:spPr>
          <a:xfrm>
            <a:off x="1172867" y="2347156"/>
            <a:ext cx="1985656" cy="2036763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원호 45"/>
          <p:cNvSpPr/>
          <p:nvPr/>
        </p:nvSpPr>
        <p:spPr>
          <a:xfrm>
            <a:off x="1172866" y="2347161"/>
            <a:ext cx="1985657" cy="2036758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74820" y="2549043"/>
            <a:ext cx="118803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rPr>
              <a:t>팀장</a:t>
            </a:r>
            <a:endParaRPr lang="en-US" altLang="ko-KR" sz="300" b="1" dirty="0">
              <a:solidFill>
                <a:srgbClr val="44546A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48001" y="4893198"/>
            <a:ext cx="2435385" cy="10849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황윤제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총괄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문서 관리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 작성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DB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PPT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작성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595836" y="1240106"/>
            <a:ext cx="3354363" cy="584775"/>
            <a:chOff x="456807" y="1460052"/>
            <a:chExt cx="3200522" cy="58477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56807" y="1460052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팀원 소개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53" name="타원 52"/>
          <p:cNvSpPr/>
          <p:nvPr/>
        </p:nvSpPr>
        <p:spPr>
          <a:xfrm>
            <a:off x="3785338" y="2347162"/>
            <a:ext cx="1985657" cy="2036758"/>
          </a:xfrm>
          <a:prstGeom prst="ellipse">
            <a:avLst/>
          </a:prstGeom>
          <a:noFill/>
          <a:ln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현 53"/>
          <p:cNvSpPr/>
          <p:nvPr/>
        </p:nvSpPr>
        <p:spPr>
          <a:xfrm>
            <a:off x="3785339" y="2347156"/>
            <a:ext cx="1985656" cy="2036763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원호 54"/>
          <p:cNvSpPr/>
          <p:nvPr/>
        </p:nvSpPr>
        <p:spPr>
          <a:xfrm>
            <a:off x="3785338" y="2347161"/>
            <a:ext cx="1985657" cy="2036758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87292" y="2549043"/>
            <a:ext cx="118803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rPr>
              <a:t>팀원</a:t>
            </a:r>
            <a:endParaRPr lang="en-US" altLang="ko-KR" sz="300" b="1" dirty="0">
              <a:solidFill>
                <a:srgbClr val="44546A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60473" y="4893198"/>
            <a:ext cx="2435385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박성훈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 작성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 및 자료 조사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397809" y="2347162"/>
            <a:ext cx="1985657" cy="2036758"/>
          </a:xfrm>
          <a:prstGeom prst="ellipse">
            <a:avLst/>
          </a:prstGeom>
          <a:noFill/>
          <a:ln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현 58"/>
          <p:cNvSpPr/>
          <p:nvPr/>
        </p:nvSpPr>
        <p:spPr>
          <a:xfrm>
            <a:off x="6397810" y="2347156"/>
            <a:ext cx="1985656" cy="2036763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원호 59"/>
          <p:cNvSpPr/>
          <p:nvPr/>
        </p:nvSpPr>
        <p:spPr>
          <a:xfrm>
            <a:off x="6397809" y="2347161"/>
            <a:ext cx="1985657" cy="2036758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799763" y="2549043"/>
            <a:ext cx="118803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rPr>
              <a:t>팀원</a:t>
            </a:r>
            <a:endParaRPr lang="en-US" altLang="ko-KR" sz="300" b="1" dirty="0">
              <a:solidFill>
                <a:srgbClr val="44546A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72944" y="4893198"/>
            <a:ext cx="2435385" cy="8771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신동환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GitHub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총괄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문서 초안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 작성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화면 설계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8886708" y="2347162"/>
            <a:ext cx="1985657" cy="2036758"/>
          </a:xfrm>
          <a:prstGeom prst="ellipse">
            <a:avLst/>
          </a:prstGeom>
          <a:noFill/>
          <a:ln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현 63"/>
          <p:cNvSpPr/>
          <p:nvPr/>
        </p:nvSpPr>
        <p:spPr>
          <a:xfrm>
            <a:off x="8886709" y="2347156"/>
            <a:ext cx="1985656" cy="2036763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원호 64"/>
          <p:cNvSpPr/>
          <p:nvPr/>
        </p:nvSpPr>
        <p:spPr>
          <a:xfrm>
            <a:off x="8886708" y="2347161"/>
            <a:ext cx="1985657" cy="2036758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rgbClr val="F89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288662" y="2549043"/>
            <a:ext cx="118803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rPr>
              <a:t>팀원</a:t>
            </a:r>
            <a:endParaRPr lang="en-US" altLang="ko-KR" sz="300" b="1" dirty="0">
              <a:solidFill>
                <a:srgbClr val="44546A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61843" y="4893198"/>
            <a:ext cx="2435385" cy="8771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최용규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주제 선정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 작성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화면 설계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8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주요 페이지 특징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56" y="1980138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회원가입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6" y="3749518"/>
            <a:ext cx="5572283" cy="28167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869" y="3749519"/>
            <a:ext cx="3795708" cy="28167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534" y="956257"/>
            <a:ext cx="4075675" cy="3936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직선 연결선 24"/>
          <p:cNvCxnSpPr/>
          <p:nvPr/>
        </p:nvCxnSpPr>
        <p:spPr>
          <a:xfrm flipV="1">
            <a:off x="595143" y="5976851"/>
            <a:ext cx="16742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5760869" y="4026131"/>
            <a:ext cx="16742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8" t="46500" r="56975" b="7161"/>
          <a:stretch/>
        </p:blipFill>
        <p:spPr>
          <a:xfrm>
            <a:off x="642670" y="2620978"/>
            <a:ext cx="446542" cy="430523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1217924" y="2552867"/>
            <a:ext cx="5407187" cy="6072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Javax.mail</a:t>
            </a:r>
            <a:r>
              <a:rPr lang="ko-KR" altLang="en-US" sz="1700" dirty="0" smtClean="0"/>
              <a:t>을 이용하여 회원가입 시</a:t>
            </a:r>
            <a:endParaRPr lang="en-US" altLang="ko-KR" sz="1700" dirty="0"/>
          </a:p>
          <a:p>
            <a:pPr algn="ctr"/>
            <a:r>
              <a:rPr lang="ko-KR" altLang="en-US" sz="1700" dirty="0" smtClean="0"/>
              <a:t>이메일 인증을 통한 본인인증</a:t>
            </a:r>
            <a:endParaRPr lang="ko-KR" altLang="en-US" sz="17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3710" y="3349936"/>
            <a:ext cx="2211187" cy="3990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SignServiceImpl</a:t>
            </a:r>
            <a:r>
              <a:rPr lang="en-US" altLang="ko-KR" sz="1600" dirty="0" smtClean="0"/>
              <a:t>.class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17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주요 페이지 특징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56" y="1980138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회원가입</a:t>
            </a:r>
            <a:endParaRPr lang="ko-KR" altLang="en-US" sz="16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3456" y="2724042"/>
            <a:ext cx="5215453" cy="7323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/>
              <a:t>추천인 제도를 반영하여 입력하고 가입할 시</a:t>
            </a:r>
            <a:endParaRPr lang="en-US" altLang="ko-KR" sz="1700" dirty="0" smtClean="0"/>
          </a:p>
          <a:p>
            <a:pPr algn="ctr"/>
            <a:r>
              <a:rPr lang="ko-KR" altLang="en-US" sz="1700" dirty="0" smtClean="0"/>
              <a:t>서로 간에 적립금을 지급하는 시스템을 구현</a:t>
            </a:r>
            <a:endParaRPr lang="ko-KR" altLang="en-US" sz="17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3710" y="4602719"/>
            <a:ext cx="2318421" cy="3990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MemberServiceImpl.class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7" y="5001731"/>
            <a:ext cx="4887007" cy="15527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956" y="956256"/>
            <a:ext cx="4211253" cy="559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7863840" y="5378335"/>
            <a:ext cx="3773978" cy="540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8017" y="5602427"/>
            <a:ext cx="4517932" cy="640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44" y="4806331"/>
            <a:ext cx="3439005" cy="76210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131444" y="4403213"/>
            <a:ext cx="1867385" cy="3990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memberMapper.xml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69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주요 페이지 특징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56" y="1980138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상품 조회</a:t>
            </a:r>
            <a:r>
              <a:rPr lang="en-US" altLang="ko-KR" sz="1600" dirty="0"/>
              <a:t>/</a:t>
            </a:r>
            <a:r>
              <a:rPr lang="ko-KR" altLang="en-US" sz="1600" dirty="0"/>
              <a:t>장바구니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682171" y="1669882"/>
            <a:ext cx="5215453" cy="7323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/>
              <a:t>상품 상세 조회 페이지에서</a:t>
            </a:r>
            <a:endParaRPr lang="en-US" altLang="ko-KR" sz="1700" dirty="0" smtClean="0"/>
          </a:p>
          <a:p>
            <a:pPr algn="ctr"/>
            <a:r>
              <a:rPr lang="en-US" altLang="ko-KR" sz="1700" dirty="0" smtClean="0"/>
              <a:t>PC</a:t>
            </a:r>
            <a:r>
              <a:rPr lang="ko-KR" altLang="en-US" sz="1700" dirty="0" smtClean="0"/>
              <a:t>버전에서 하단에 주문 방식을 노출</a:t>
            </a:r>
            <a:endParaRPr lang="ko-KR" altLang="en-US" sz="17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960" y="3326567"/>
            <a:ext cx="4705873" cy="2606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모서리가 둥근 직사각형 23"/>
          <p:cNvSpPr/>
          <p:nvPr/>
        </p:nvSpPr>
        <p:spPr>
          <a:xfrm>
            <a:off x="603456" y="2815865"/>
            <a:ext cx="4626177" cy="746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상품 조회 페이지에서 체크 박스의 상태에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맞춰 상품을 필터링 하여 제공</a:t>
            </a:r>
            <a:endParaRPr lang="ko-KR" altLang="en-US" sz="16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2145"/>
          <a:stretch/>
        </p:blipFill>
        <p:spPr>
          <a:xfrm>
            <a:off x="603456" y="3651332"/>
            <a:ext cx="3293623" cy="28997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33" y="2709004"/>
            <a:ext cx="959136" cy="3842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모서리가 둥근 직사각형 26"/>
          <p:cNvSpPr/>
          <p:nvPr/>
        </p:nvSpPr>
        <p:spPr>
          <a:xfrm>
            <a:off x="2911212" y="3977503"/>
            <a:ext cx="2318421" cy="3990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MainController.class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450676" y="956257"/>
            <a:ext cx="73888" cy="5594835"/>
          </a:xfrm>
          <a:prstGeom prst="line">
            <a:avLst/>
          </a:prstGeom>
          <a:ln w="7620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주요 페이지 특징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56" y="1980138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상품 조회</a:t>
            </a:r>
            <a:r>
              <a:rPr lang="en-US" altLang="ko-KR" sz="1600" dirty="0"/>
              <a:t>/</a:t>
            </a:r>
            <a:r>
              <a:rPr lang="ko-KR" altLang="en-US" sz="1600" dirty="0"/>
              <a:t>장바구니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44370" y="1837554"/>
            <a:ext cx="4626177" cy="746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페이지 우측에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최근 본 상품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컨텐츠를 제공하여 유저의 편의성을 </a:t>
            </a:r>
            <a:r>
              <a:rPr lang="ko-KR" altLang="en-US" sz="1600" dirty="0" err="1" smtClean="0"/>
              <a:t>높힘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090" y="1522493"/>
            <a:ext cx="1409897" cy="4725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91" y="2697859"/>
            <a:ext cx="4162142" cy="38445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33" y="2697858"/>
            <a:ext cx="5306032" cy="3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10692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주요 페이지 특징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56" y="1980138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마이 페이지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6" y="4340202"/>
            <a:ext cx="9278645" cy="162900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03456" y="2832776"/>
            <a:ext cx="4626177" cy="7761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URL</a:t>
            </a:r>
            <a:r>
              <a:rPr lang="ko-KR" altLang="en-US" sz="1500" dirty="0" smtClean="0"/>
              <a:t>을 직접 입력하여 들어오는</a:t>
            </a:r>
            <a:r>
              <a:rPr lang="en-US" altLang="ko-KR" sz="1500" dirty="0" smtClean="0"/>
              <a:t> get</a:t>
            </a:r>
            <a:r>
              <a:rPr lang="ko-KR" altLang="en-US" sz="1500" dirty="0" smtClean="0"/>
              <a:t>방식의 경우</a:t>
            </a:r>
            <a:r>
              <a:rPr lang="en-US" altLang="ko-KR" sz="1500" dirty="0" smtClean="0"/>
              <a:t>,</a:t>
            </a:r>
          </a:p>
          <a:p>
            <a:pPr algn="ctr"/>
            <a:r>
              <a:rPr lang="ko-KR" altLang="en-US" sz="1500" dirty="0" smtClean="0"/>
              <a:t>페이지에 </a:t>
            </a:r>
            <a:r>
              <a:rPr lang="ko-KR" altLang="en-US" sz="1500" dirty="0"/>
              <a:t>들어올 </a:t>
            </a:r>
            <a:r>
              <a:rPr lang="ko-KR" altLang="en-US" sz="1500" dirty="0" smtClean="0"/>
              <a:t>수 없게 하여 보안성을 높힘</a:t>
            </a:r>
            <a:endParaRPr lang="ko-KR" altLang="en-US" sz="1500" dirty="0"/>
          </a:p>
        </p:txBody>
      </p:sp>
      <p:sp>
        <p:nvSpPr>
          <p:cNvPr id="22" name="직사각형 21"/>
          <p:cNvSpPr/>
          <p:nvPr/>
        </p:nvSpPr>
        <p:spPr>
          <a:xfrm>
            <a:off x="866958" y="4964604"/>
            <a:ext cx="3502987" cy="61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3456" y="3941190"/>
            <a:ext cx="2318421" cy="3990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MypageController.class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88" y="1797729"/>
            <a:ext cx="5630061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주요 페이지 특징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56" y="1980138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마이 페이지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1" y="3570673"/>
            <a:ext cx="3486637" cy="282932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08672" y="3171662"/>
            <a:ext cx="1386698" cy="3990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</a:t>
            </a:r>
            <a:r>
              <a:rPr lang="en-US" altLang="ko-KR" sz="1400" smtClean="0"/>
              <a:t>ypage.js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69" y="3570673"/>
            <a:ext cx="3191320" cy="56205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520269" y="3171662"/>
            <a:ext cx="1386698" cy="3990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Web.xml</a:t>
            </a:r>
            <a:endParaRPr lang="ko-KR" altLang="en-US" sz="14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522270" y="1890189"/>
            <a:ext cx="4626177" cy="7761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30</a:t>
            </a:r>
            <a:r>
              <a:rPr lang="ko-KR" altLang="en-US" sz="1500" dirty="0" smtClean="0"/>
              <a:t>분 이상 행동을 하지 않는 경우</a:t>
            </a:r>
            <a:endParaRPr lang="en-US" altLang="ko-KR" sz="1500" dirty="0" smtClean="0"/>
          </a:p>
          <a:p>
            <a:pPr algn="ctr"/>
            <a:r>
              <a:rPr lang="en-US" altLang="ko-KR" sz="1500" dirty="0" smtClean="0"/>
              <a:t>1</a:t>
            </a:r>
            <a:r>
              <a:rPr lang="ko-KR" altLang="en-US" sz="1500" dirty="0" smtClean="0"/>
              <a:t>분마다 세션을 검사하여 로그아웃 여부를 판단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590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주요 페이지 특징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56" y="1980138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관리자 페이지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0" y="3997234"/>
            <a:ext cx="4609341" cy="25572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051" y="2841714"/>
            <a:ext cx="4289989" cy="37128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263" y="956257"/>
            <a:ext cx="4462946" cy="3538667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608916" y="2697859"/>
            <a:ext cx="3681161" cy="746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한 달동안의 수익을 </a:t>
            </a:r>
            <a:r>
              <a:rPr lang="en-US" altLang="ko-KR" sz="1600" smtClean="0"/>
              <a:t>Chart.js</a:t>
            </a:r>
            <a:r>
              <a:rPr lang="ko-KR" altLang="en-US" sz="1600" smtClean="0"/>
              <a:t>를 통해 시각적으로 표현 </a:t>
            </a:r>
            <a:endParaRPr lang="ko-KR" altLang="en-US" sz="16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51061" y="3626567"/>
            <a:ext cx="2253064" cy="3990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orderProductMapper.xml</a:t>
            </a:r>
            <a:endParaRPr lang="ko-KR" altLang="en-US" sz="1400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246909" y="4281055"/>
            <a:ext cx="1604356" cy="83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3" t="8861" r="35274" b="35497"/>
          <a:stretch/>
        </p:blipFill>
        <p:spPr>
          <a:xfrm>
            <a:off x="2827929" y="1966372"/>
            <a:ext cx="532658" cy="5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83710" y="956257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995370" y="1337827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주요 페이지 특징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56" y="1980138"/>
            <a:ext cx="2153862" cy="4909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이벤트 페이지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622" y="2130846"/>
            <a:ext cx="4068514" cy="42730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6" y="2568138"/>
            <a:ext cx="3039210" cy="7027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2" y="5237664"/>
            <a:ext cx="6839905" cy="1038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12" y="4904242"/>
            <a:ext cx="5658640" cy="33342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3310700" y="2754875"/>
            <a:ext cx="2792113" cy="36380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The </a:t>
            </a:r>
            <a:r>
              <a:rPr lang="en-US" altLang="ko-KR" sz="1100" b="1" dirty="0" err="1"/>
              <a:t>GreenSock</a:t>
            </a:r>
            <a:r>
              <a:rPr lang="en-US" altLang="ko-KR" sz="1100" b="1" dirty="0"/>
              <a:t> Animation </a:t>
            </a:r>
            <a:r>
              <a:rPr lang="en-US" altLang="ko-KR" sz="1100" b="1" dirty="0" smtClean="0"/>
              <a:t>Platform</a:t>
            </a:r>
            <a:endParaRPr lang="ko-KR" altLang="en-US" sz="105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3456" y="3621122"/>
            <a:ext cx="4626177" cy="7761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애니메이션 </a:t>
            </a:r>
            <a:r>
              <a:rPr lang="en-US" altLang="ko-KR" sz="1500" dirty="0" smtClean="0"/>
              <a:t>JS</a:t>
            </a:r>
            <a:r>
              <a:rPr lang="ko-KR" altLang="en-US" sz="1500" dirty="0" smtClean="0"/>
              <a:t>라이브러리를 이용하여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동적인 애니메이션을 연출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5410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309816" y="2225949"/>
            <a:ext cx="1454974" cy="1328140"/>
          </a:xfrm>
          <a:prstGeom prst="round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8C7E67-74DA-485F-A8AE-DA8FD6F1B699}"/>
              </a:ext>
            </a:extLst>
          </p:cNvPr>
          <p:cNvSpPr txBox="1"/>
          <p:nvPr/>
        </p:nvSpPr>
        <p:spPr>
          <a:xfrm>
            <a:off x="3144538" y="3926997"/>
            <a:ext cx="578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시연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88F4D3-0ADC-4F16-971A-421323FED2ED}"/>
              </a:ext>
            </a:extLst>
          </p:cNvPr>
          <p:cNvSpPr txBox="1"/>
          <p:nvPr/>
        </p:nvSpPr>
        <p:spPr>
          <a:xfrm>
            <a:off x="5744594" y="24283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3"/>
          <a:stretch/>
        </p:blipFill>
        <p:spPr>
          <a:xfrm>
            <a:off x="1051989" y="1509901"/>
            <a:ext cx="3395670" cy="43838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22"/>
          <a:stretch/>
        </p:blipFill>
        <p:spPr>
          <a:xfrm>
            <a:off x="5582985" y="1741187"/>
            <a:ext cx="1854289" cy="392125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82669" y="1379913"/>
            <a:ext cx="880371" cy="5344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PC</a:t>
            </a:r>
            <a:endParaRPr lang="ko-KR" altLang="en-US" sz="2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47239" y="1379913"/>
            <a:ext cx="1156176" cy="5344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/>
              <a:t>Moblie</a:t>
            </a:r>
            <a:endParaRPr lang="ko-KR" altLang="en-US" sz="2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0" y="2270347"/>
            <a:ext cx="655203" cy="52118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957746" y="2215314"/>
            <a:ext cx="2746573" cy="63125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Bootstrap</a:t>
            </a:r>
            <a:r>
              <a:rPr lang="ko-KR" altLang="en-US" sz="1500" dirty="0" smtClean="0"/>
              <a:t>을 이용하여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반응형 웹 페이지를 구현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516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309816" y="2225949"/>
            <a:ext cx="1454974" cy="1328140"/>
          </a:xfrm>
          <a:prstGeom prst="round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8C7E67-74DA-485F-A8AE-DA8FD6F1B699}"/>
              </a:ext>
            </a:extLst>
          </p:cNvPr>
          <p:cNvSpPr txBox="1"/>
          <p:nvPr/>
        </p:nvSpPr>
        <p:spPr>
          <a:xfrm>
            <a:off x="3144538" y="3926997"/>
            <a:ext cx="578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 및 목표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88F4D3-0ADC-4F16-971A-421323FED2ED}"/>
              </a:ext>
            </a:extLst>
          </p:cNvPr>
          <p:cNvSpPr txBox="1"/>
          <p:nvPr/>
        </p:nvSpPr>
        <p:spPr>
          <a:xfrm>
            <a:off x="5744594" y="24283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6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174836" y="880168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개발환경 및 목표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749522" y="3123075"/>
            <a:ext cx="143037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Tomcat v9.0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47212" y="2134937"/>
            <a:ext cx="2435385" cy="4140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프레임워크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282742" y="3507413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MySQL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886061" y="2134937"/>
            <a:ext cx="2435385" cy="4140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언어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216262" y="411633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이클립스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5838056" y="2135023"/>
            <a:ext cx="2435385" cy="4140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도구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286930" y="2726844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HTML5, CSS, JS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275122" y="3132676"/>
            <a:ext cx="139538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Java, JSP, JSTL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6219328" y="2615816"/>
            <a:ext cx="206178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카카오 오븐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화면설계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19328" y="2980501"/>
            <a:ext cx="72808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exERD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200672" y="3720465"/>
            <a:ext cx="91674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VsCode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54117" y="2724055"/>
            <a:ext cx="175214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Spring Framework</a:t>
            </a:r>
          </a:p>
        </p:txBody>
      </p:sp>
      <p:sp>
        <p:nvSpPr>
          <p:cNvPr id="178" name="직사각형 177"/>
          <p:cNvSpPr/>
          <p:nvPr/>
        </p:nvSpPr>
        <p:spPr>
          <a:xfrm>
            <a:off x="6220823" y="3340769"/>
            <a:ext cx="91384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StarUML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6198551" y="4501978"/>
            <a:ext cx="189055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SQLGate for MySQL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2886061" y="3967178"/>
            <a:ext cx="2435385" cy="4140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282742" y="4447949"/>
            <a:ext cx="149948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카카오 우편번호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3282743" y="4804286"/>
            <a:ext cx="1512934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아임포트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결제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07061" y="3504014"/>
            <a:ext cx="97473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MyBatis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55641" y="2134937"/>
            <a:ext cx="2435385" cy="4140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라이브러리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742035" y="2600446"/>
            <a:ext cx="7566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jQuery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742034" y="2962713"/>
            <a:ext cx="101088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bootstrap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742034" y="3315820"/>
            <a:ext cx="135574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Chat.js –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통계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42035" y="4012156"/>
            <a:ext cx="273618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SummerNote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텍스트 에디터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742034" y="3668220"/>
            <a:ext cx="181266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GSAP –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애니메이션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69348" y="4320644"/>
            <a:ext cx="156745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spring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security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752624" y="4910511"/>
            <a:ext cx="220873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Javax.mail –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이메일 인증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752623" y="5261316"/>
            <a:ext cx="10002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Jackson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45" y="2785919"/>
            <a:ext cx="216000" cy="21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10" y="3168963"/>
            <a:ext cx="320870" cy="21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5" y="3571302"/>
            <a:ext cx="216000" cy="21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65" y="2713919"/>
            <a:ext cx="411062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0" t="13599" r="23318" b="21121"/>
          <a:stretch/>
        </p:blipFill>
        <p:spPr>
          <a:xfrm>
            <a:off x="2903494" y="3132253"/>
            <a:ext cx="437646" cy="28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65" y="3480063"/>
            <a:ext cx="444503" cy="2957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93" y="2603293"/>
            <a:ext cx="288000" cy="28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11" y="2990756"/>
            <a:ext cx="303335" cy="28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25" y="3368353"/>
            <a:ext cx="277280" cy="264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94" y="3724156"/>
            <a:ext cx="288000" cy="28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9" t="19035" r="14909" b="15787"/>
          <a:stretch/>
        </p:blipFill>
        <p:spPr>
          <a:xfrm>
            <a:off x="5912267" y="4100161"/>
            <a:ext cx="283898" cy="27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2482" y="4478715"/>
            <a:ext cx="284307" cy="288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474" y="2605919"/>
            <a:ext cx="288000" cy="28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074" y="2984374"/>
            <a:ext cx="316800" cy="252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3" t="8861" r="35274" b="35497"/>
          <a:stretch/>
        </p:blipFill>
        <p:spPr>
          <a:xfrm>
            <a:off x="8433722" y="3320058"/>
            <a:ext cx="301504" cy="28889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96" y="3692972"/>
            <a:ext cx="288000" cy="288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226" y="4037349"/>
            <a:ext cx="288000" cy="288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3" t="11817" r="33537" b="32036"/>
          <a:stretch/>
        </p:blipFill>
        <p:spPr>
          <a:xfrm>
            <a:off x="531884" y="4349196"/>
            <a:ext cx="306758" cy="288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8" t="46500" r="56975" b="7161"/>
          <a:stretch/>
        </p:blipFill>
        <p:spPr>
          <a:xfrm>
            <a:off x="8455852" y="4925559"/>
            <a:ext cx="298716" cy="28800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801474" y="3904402"/>
            <a:ext cx="85562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MySQL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7" y="3902930"/>
            <a:ext cx="382677" cy="2957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8" t="31497" r="15493" b="30165"/>
          <a:stretch/>
        </p:blipFill>
        <p:spPr>
          <a:xfrm>
            <a:off x="2805645" y="4868889"/>
            <a:ext cx="582649" cy="16963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66190" y="4387694"/>
            <a:ext cx="316552" cy="36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8463" y="5270701"/>
            <a:ext cx="421562" cy="2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개발환경 및 목표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8733660-22AB-4BFC-99B9-A3CB0BB74B43}"/>
              </a:ext>
            </a:extLst>
          </p:cNvPr>
          <p:cNvSpPr/>
          <p:nvPr/>
        </p:nvSpPr>
        <p:spPr>
          <a:xfrm>
            <a:off x="7859574" y="3776540"/>
            <a:ext cx="2671482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Spring Framework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하나의 홈페이지를 제작하면서</a:t>
            </a:r>
            <a:endParaRPr lang="en-US" altLang="ko-KR" sz="105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스프링 프레임워크의 원리 등을 이해한다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88120" y="3372828"/>
            <a:ext cx="1042975" cy="290676"/>
          </a:xfrm>
          <a:prstGeom prst="roundRect">
            <a:avLst>
              <a:gd name="adj" fmla="val 50000"/>
            </a:avLst>
          </a:prstGeom>
          <a:solidFill>
            <a:srgbClr val="F89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prstClr val="white"/>
                </a:solidFill>
              </a:rPr>
              <a:t>목표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8733660-22AB-4BFC-99B9-A3CB0BB74B43}"/>
              </a:ext>
            </a:extLst>
          </p:cNvPr>
          <p:cNvSpPr/>
          <p:nvPr/>
        </p:nvSpPr>
        <p:spPr>
          <a:xfrm>
            <a:off x="1088120" y="3785332"/>
            <a:ext cx="2671482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반응형 웹 디자인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PC, Moblie, Tablet 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등 어느 화면에서도 최적화된 디자인을 제작한다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64042" y="3356153"/>
            <a:ext cx="1042975" cy="290676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8940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rgbClr val="F89403"/>
                </a:solidFill>
              </a:rPr>
              <a:t>목표</a:t>
            </a:r>
            <a:r>
              <a:rPr lang="en-US" altLang="ko-KR" sz="1400" b="1" dirty="0" smtClean="0">
                <a:solidFill>
                  <a:srgbClr val="F89403"/>
                </a:solidFill>
              </a:rPr>
              <a:t>2</a:t>
            </a:r>
            <a:endParaRPr lang="en-US" altLang="ko-KR" sz="1400" b="1" dirty="0">
              <a:solidFill>
                <a:srgbClr val="F8940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8733660-22AB-4BFC-99B9-A3CB0BB74B43}"/>
              </a:ext>
            </a:extLst>
          </p:cNvPr>
          <p:cNvSpPr/>
          <p:nvPr/>
        </p:nvSpPr>
        <p:spPr>
          <a:xfrm>
            <a:off x="4240392" y="3776540"/>
            <a:ext cx="3101183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Open API,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라이브러리의 사용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각자 팀원이 원하는 기능을 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와 라이브러리를</a:t>
            </a:r>
            <a:endParaRPr lang="en-US" altLang="ko-KR" sz="105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활용하여 구현하고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사용법을 이해한다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859574" y="3364036"/>
            <a:ext cx="1042975" cy="29067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prstClr val="white"/>
                </a:solidFill>
              </a:rPr>
              <a:t>목표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38C7E67-74DA-485F-A8AE-DA8FD6F1B699}"/>
              </a:ext>
            </a:extLst>
          </p:cNvPr>
          <p:cNvSpPr txBox="1"/>
          <p:nvPr/>
        </p:nvSpPr>
        <p:spPr>
          <a:xfrm>
            <a:off x="447212" y="2400676"/>
            <a:ext cx="264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목표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0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309816" y="2225949"/>
            <a:ext cx="1454974" cy="1328140"/>
          </a:xfrm>
          <a:prstGeom prst="round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8C7E67-74DA-485F-A8AE-DA8FD6F1B699}"/>
              </a:ext>
            </a:extLst>
          </p:cNvPr>
          <p:cNvSpPr txBox="1"/>
          <p:nvPr/>
        </p:nvSpPr>
        <p:spPr>
          <a:xfrm>
            <a:off x="3144538" y="3926997"/>
            <a:ext cx="5785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88F4D3-0ADC-4F16-971A-421323FED2ED}"/>
              </a:ext>
            </a:extLst>
          </p:cNvPr>
          <p:cNvSpPr txBox="1"/>
          <p:nvPr/>
        </p:nvSpPr>
        <p:spPr>
          <a:xfrm>
            <a:off x="5744594" y="24283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0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817F3E97-226D-4AC9-8134-01CBD8F711B3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91C535-FC44-46EC-86E1-5524EB1FAC79}"/>
              </a:ext>
            </a:extLst>
          </p:cNvPr>
          <p:cNvSpPr txBox="1"/>
          <p:nvPr/>
        </p:nvSpPr>
        <p:spPr>
          <a:xfrm>
            <a:off x="3818965" y="4261"/>
            <a:ext cx="466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PROJECT </a:t>
            </a:r>
            <a:r>
              <a:rPr lang="en-US" altLang="ko-KR" sz="3600" b="1" dirty="0">
                <a:ln w="15875">
                  <a:solidFill>
                    <a:prstClr val="white"/>
                  </a:solidFill>
                </a:ln>
                <a:solidFill>
                  <a:srgbClr val="44546A">
                    <a:lumMod val="75000"/>
                  </a:srgbClr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Food Container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84BE55C7-A88B-40F8-B1DA-F58A569C5E5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80612" y="309926"/>
            <a:ext cx="3450597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015A934-86A8-4E44-BFD2-FB22528F51D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64023" y="309926"/>
            <a:ext cx="3554942" cy="17501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47212" y="1188189"/>
            <a:ext cx="734400" cy="7020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FD70989-0967-44E9-8B20-09A5D1D6E1C9}"/>
              </a:ext>
            </a:extLst>
          </p:cNvPr>
          <p:cNvGrpSpPr/>
          <p:nvPr/>
        </p:nvGrpSpPr>
        <p:grpSpPr>
          <a:xfrm>
            <a:off x="603456" y="1240106"/>
            <a:ext cx="3346743" cy="584775"/>
            <a:chOff x="464078" y="1460052"/>
            <a:chExt cx="3193251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EF88F4D3-0ADC-4F16-971A-421323FED2ED}"/>
                </a:ext>
              </a:extLst>
            </p:cNvPr>
            <p:cNvSpPr txBox="1"/>
            <p:nvPr/>
          </p:nvSpPr>
          <p:spPr>
            <a:xfrm>
              <a:off x="464078" y="1460052"/>
              <a:ext cx="402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프로젝트 개요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3287076" y="1339190"/>
            <a:ext cx="3909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</a:rPr>
              <a:t> </a:t>
            </a:r>
            <a:r>
              <a:rPr lang="en-US" altLang="ko-KR" b="1" dirty="0" smtClean="0">
                <a:solidFill>
                  <a:srgbClr val="595959"/>
                </a:solidFill>
              </a:rPr>
              <a:t>- </a:t>
            </a:r>
            <a:r>
              <a:rPr lang="ko-KR" altLang="en-US" b="1" dirty="0" smtClean="0">
                <a:solidFill>
                  <a:srgbClr val="595959"/>
                </a:solidFill>
              </a:rPr>
              <a:t>기획 의도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3168113B-F2BC-41AF-9419-122DAA30A576}"/>
              </a:ext>
            </a:extLst>
          </p:cNvPr>
          <p:cNvSpPr/>
          <p:nvPr/>
        </p:nvSpPr>
        <p:spPr>
          <a:xfrm>
            <a:off x="2733483" y="3656837"/>
            <a:ext cx="1735365" cy="1688189"/>
          </a:xfrm>
          <a:prstGeom prst="ellipse">
            <a:avLst/>
          </a:prstGeom>
          <a:solidFill>
            <a:schemeClr val="accent5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28C2A02C-CBF3-47D8-840C-F2A8F580A550}"/>
              </a:ext>
            </a:extLst>
          </p:cNvPr>
          <p:cNvSpPr/>
          <p:nvPr/>
        </p:nvSpPr>
        <p:spPr>
          <a:xfrm>
            <a:off x="1433717" y="3669337"/>
            <a:ext cx="1735365" cy="1688189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2E5CE5BD-4372-4B55-995B-941456A7BD20}"/>
              </a:ext>
            </a:extLst>
          </p:cNvPr>
          <p:cNvSpPr/>
          <p:nvPr/>
        </p:nvSpPr>
        <p:spPr>
          <a:xfrm>
            <a:off x="2083600" y="2693208"/>
            <a:ext cx="1735365" cy="1688189"/>
          </a:xfrm>
          <a:prstGeom prst="ellipse">
            <a:avLst/>
          </a:pr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xmlns="" id="{D972B749-0D38-4E80-90B8-D2A1F923E8C6}"/>
              </a:ext>
            </a:extLst>
          </p:cNvPr>
          <p:cNvSpPr txBox="1"/>
          <p:nvPr/>
        </p:nvSpPr>
        <p:spPr>
          <a:xfrm>
            <a:off x="3177139" y="4320607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배달 음식의 </a:t>
            </a:r>
            <a:endParaRPr lang="en-US" altLang="ko-KR" sz="1600" spc="-300" dirty="0" smtClean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한계</a:t>
            </a:r>
            <a:endParaRPr lang="ko-KR" altLang="en-US" sz="1600" spc="-30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xmlns="" id="{09BF5280-B213-4152-BA38-BB26584AB3BC}"/>
              </a:ext>
            </a:extLst>
          </p:cNvPr>
          <p:cNvSpPr txBox="1"/>
          <p:nvPr/>
        </p:nvSpPr>
        <p:spPr>
          <a:xfrm>
            <a:off x="2195495" y="3280034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인 가구의 증가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95">
            <a:extLst>
              <a:ext uri="{FF2B5EF4-FFF2-40B4-BE49-F238E27FC236}">
                <a16:creationId xmlns:a16="http://schemas.microsoft.com/office/drawing/2014/main" xmlns="" id="{06B2CBA8-9B05-4EDB-BD5E-FEE55A35FD66}"/>
              </a:ext>
            </a:extLst>
          </p:cNvPr>
          <p:cNvSpPr txBox="1"/>
          <p:nvPr/>
        </p:nvSpPr>
        <p:spPr>
          <a:xfrm>
            <a:off x="474254" y="5587023"/>
            <a:ext cx="270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lnSpc>
                <a:spcPct val="150000"/>
              </a:lnSpc>
            </a:pPr>
            <a:r>
              <a:rPr lang="ko-KR" altLang="en-US" sz="1200" dirty="0"/>
              <a:t>직접 </a:t>
            </a:r>
            <a:r>
              <a:rPr lang="ko-KR" altLang="en-US" sz="1200" dirty="0" smtClean="0"/>
              <a:t>요리하는 시간을 절약하고</a:t>
            </a:r>
            <a:endParaRPr lang="en-US" altLang="ko-KR" sz="1200" dirty="0" smtClean="0"/>
          </a:p>
          <a:p>
            <a:pPr fontAlgn="base" latinLnBrk="0">
              <a:lnSpc>
                <a:spcPct val="150000"/>
              </a:lnSpc>
            </a:pPr>
            <a:r>
              <a:rPr lang="ko-KR" altLang="en-US" sz="1200" dirty="0" smtClean="0"/>
              <a:t>먹고자 하는 </a:t>
            </a:r>
            <a:r>
              <a:rPr lang="ko-KR" altLang="en-US" sz="1200" dirty="0"/>
              <a:t>식사를 제공한다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3" name="TextBox 295">
            <a:extLst>
              <a:ext uri="{FF2B5EF4-FFF2-40B4-BE49-F238E27FC236}">
                <a16:creationId xmlns:a16="http://schemas.microsoft.com/office/drawing/2014/main" xmlns="" id="{06B2CBA8-9B05-4EDB-BD5E-FEE55A35FD66}"/>
              </a:ext>
            </a:extLst>
          </p:cNvPr>
          <p:cNvSpPr txBox="1"/>
          <p:nvPr/>
        </p:nvSpPr>
        <p:spPr>
          <a:xfrm>
            <a:off x="3404865" y="1824881"/>
            <a:ext cx="2797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lnSpc>
                <a:spcPct val="150000"/>
              </a:lnSpc>
            </a:pPr>
            <a:r>
              <a:rPr lang="ko-KR" altLang="en-US" sz="1200" dirty="0"/>
              <a:t>“</a:t>
            </a:r>
            <a:r>
              <a:rPr lang="en-US" altLang="ko-KR" sz="1200" dirty="0"/>
              <a:t>1</a:t>
            </a:r>
            <a:r>
              <a:rPr lang="ko-KR" altLang="en-US" sz="1200" dirty="0"/>
              <a:t>인 가구의 라이프 스타일이</a:t>
            </a:r>
            <a:endParaRPr lang="en-US" altLang="ko-KR" sz="1200" dirty="0"/>
          </a:p>
          <a:p>
            <a:pPr fontAlgn="base" latinLnBrk="0">
              <a:lnSpc>
                <a:spcPct val="150000"/>
              </a:lnSpc>
            </a:pPr>
            <a:r>
              <a:rPr lang="ko-KR" altLang="en-US" sz="1200" dirty="0"/>
              <a:t>사회</a:t>
            </a:r>
            <a:r>
              <a:rPr lang="en-US" altLang="ko-KR" sz="1200" dirty="0"/>
              <a:t>·</a:t>
            </a:r>
            <a:r>
              <a:rPr lang="ko-KR" altLang="en-US" sz="1200" dirty="0"/>
              <a:t>경제</a:t>
            </a:r>
            <a:r>
              <a:rPr lang="en-US" altLang="ko-KR" sz="1200" dirty="0"/>
              <a:t>·</a:t>
            </a:r>
            <a:r>
              <a:rPr lang="ko-KR" altLang="en-US" sz="1200" dirty="0"/>
              <a:t>문화 등 전반에 걸쳐</a:t>
            </a:r>
            <a:endParaRPr lang="en-US" altLang="ko-KR" sz="1200" dirty="0"/>
          </a:p>
          <a:p>
            <a:pPr fontAlgn="base" latinLnBrk="0">
              <a:lnSpc>
                <a:spcPct val="150000"/>
              </a:lnSpc>
            </a:pPr>
            <a:r>
              <a:rPr lang="ko-KR" altLang="en-US" sz="1200" dirty="0"/>
              <a:t>영향을 미칠 것으로 예상되는 만큼 이에 맞는</a:t>
            </a:r>
            <a:r>
              <a:rPr lang="en-US" altLang="ko-KR" sz="1200" dirty="0"/>
              <a:t> </a:t>
            </a:r>
            <a:r>
              <a:rPr lang="ko-KR" altLang="en-US" sz="1200" dirty="0"/>
              <a:t>정책 설계가 필요하다”</a:t>
            </a:r>
          </a:p>
          <a:p>
            <a:pPr algn="ctr" fontAlgn="base" latinLnBrk="0">
              <a:lnSpc>
                <a:spcPct val="150000"/>
              </a:lnSpc>
            </a:pPr>
            <a:r>
              <a:rPr lang="en-US" altLang="ko-KR" sz="1200" dirty="0"/>
              <a:t>-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행정안전부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24" name="TextBox 295">
            <a:extLst>
              <a:ext uri="{FF2B5EF4-FFF2-40B4-BE49-F238E27FC236}">
                <a16:creationId xmlns:a16="http://schemas.microsoft.com/office/drawing/2014/main" xmlns="" id="{06B2CBA8-9B05-4EDB-BD5E-FEE55A35FD66}"/>
              </a:ext>
            </a:extLst>
          </p:cNvPr>
          <p:cNvSpPr txBox="1"/>
          <p:nvPr/>
        </p:nvSpPr>
        <p:spPr>
          <a:xfrm>
            <a:off x="3881835" y="5537821"/>
            <a:ext cx="270288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lnSpc>
                <a:spcPct val="150000"/>
              </a:lnSpc>
            </a:pPr>
            <a:r>
              <a:rPr lang="ko-KR" altLang="en-US" sz="1200" dirty="0" smtClean="0"/>
              <a:t>배달 음식을 </a:t>
            </a:r>
            <a:r>
              <a:rPr lang="ko-KR" altLang="en-US" sz="1200" dirty="0"/>
              <a:t>혼자 먹기엔 </a:t>
            </a:r>
            <a:r>
              <a:rPr lang="ko-KR" altLang="en-US" sz="1200" dirty="0" smtClean="0"/>
              <a:t>가격이 과한 경우가 대부분이다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xmlns="" id="{09BF5280-B213-4152-BA38-BB26584AB3BC}"/>
              </a:ext>
            </a:extLst>
          </p:cNvPr>
          <p:cNvSpPr txBox="1"/>
          <p:nvPr/>
        </p:nvSpPr>
        <p:spPr>
          <a:xfrm>
            <a:off x="1930617" y="4382470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요리</a:t>
            </a:r>
            <a:endParaRPr lang="ko-KR" altLang="en-US" spc="-30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4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167" y="2075309"/>
            <a:ext cx="1612327" cy="154577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12" b="42428"/>
          <a:stretch/>
        </p:blipFill>
        <p:spPr>
          <a:xfrm>
            <a:off x="7362286" y="1240106"/>
            <a:ext cx="4166672" cy="4711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6202790" y="1292128"/>
            <a:ext cx="2142534" cy="1271417"/>
          </a:xfrm>
          <a:prstGeom prst="roundRect">
            <a:avLst/>
          </a:prstGeom>
          <a:solidFill>
            <a:srgbClr val="40404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 latinLnBrk="0"/>
            <a:r>
              <a:rPr lang="ko-KR" alt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현대인들을 위한 든든하고 </a:t>
            </a:r>
            <a:r>
              <a:rPr lang="ko-KR" alt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간편한 </a:t>
            </a:r>
            <a:r>
              <a:rPr lang="ko-KR" alt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음식을 판매</a:t>
            </a:r>
            <a:endParaRPr lang="ko-KR" alt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662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theme/theme1.xml><?xml version="1.0" encoding="utf-8"?>
<a:theme xmlns:a="http://schemas.openxmlformats.org/drawingml/2006/main" name="4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6000" b="1" dirty="0" smtClean="0">
            <a:ln w="15875">
              <a:solidFill>
                <a:srgbClr val="44546A">
                  <a:lumMod val="75000"/>
                </a:srgbClr>
              </a:solidFill>
            </a:ln>
            <a:solidFill>
              <a:prstClr val="white"/>
            </a:solidFill>
            <a:effectLst>
              <a:outerShdw dist="38100" dir="2700000" algn="tl" rotWithShape="0">
                <a:srgbClr val="44546A">
                  <a:lumMod val="75000"/>
                </a:srgbClr>
              </a:outerShdw>
            </a:effectLst>
            <a:latin typeface="Impact" panose="020B0806030902050204" pitchFamily="34" charset="0"/>
            <a:ea typeface="Segoe UI Black" panose="020B0A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1451</Words>
  <Application>Microsoft Office PowerPoint</Application>
  <PresentationFormat>사용자 지정</PresentationFormat>
  <Paragraphs>597</Paragraphs>
  <Slides>49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48_Office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MYCOM</cp:lastModifiedBy>
  <cp:revision>187</cp:revision>
  <dcterms:created xsi:type="dcterms:W3CDTF">2022-03-19T04:42:19Z</dcterms:created>
  <dcterms:modified xsi:type="dcterms:W3CDTF">2022-04-28T02:07:58Z</dcterms:modified>
</cp:coreProperties>
</file>